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67" r:id="rId4"/>
  </p:sldMasterIdLst>
  <p:notesMasterIdLst>
    <p:notesMasterId r:id="rId33"/>
  </p:notesMasterIdLst>
  <p:handoutMasterIdLst>
    <p:handoutMasterId r:id="rId34"/>
  </p:handoutMasterIdLst>
  <p:sldIdLst>
    <p:sldId id="268" r:id="rId5"/>
    <p:sldId id="270" r:id="rId6"/>
    <p:sldId id="271" r:id="rId7"/>
    <p:sldId id="272" r:id="rId8"/>
    <p:sldId id="273" r:id="rId9"/>
    <p:sldId id="299" r:id="rId10"/>
    <p:sldId id="294" r:id="rId11"/>
    <p:sldId id="296" r:id="rId12"/>
    <p:sldId id="278" r:id="rId13"/>
    <p:sldId id="298" r:id="rId14"/>
    <p:sldId id="279" r:id="rId15"/>
    <p:sldId id="292" r:id="rId16"/>
    <p:sldId id="275" r:id="rId17"/>
    <p:sldId id="276" r:id="rId18"/>
    <p:sldId id="293" r:id="rId19"/>
    <p:sldId id="280" r:id="rId20"/>
    <p:sldId id="281" r:id="rId21"/>
    <p:sldId id="285" r:id="rId22"/>
    <p:sldId id="291" r:id="rId23"/>
    <p:sldId id="282" r:id="rId24"/>
    <p:sldId id="283" r:id="rId25"/>
    <p:sldId id="284" r:id="rId26"/>
    <p:sldId id="286" r:id="rId27"/>
    <p:sldId id="287" r:id="rId28"/>
    <p:sldId id="288" r:id="rId29"/>
    <p:sldId id="289" r:id="rId30"/>
    <p:sldId id="290" r:id="rId31"/>
    <p:sldId id="267" r:id="rId3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35" autoAdjust="0"/>
  </p:normalViewPr>
  <p:slideViewPr>
    <p:cSldViewPr snapToGrid="0" snapToObjects="1">
      <p:cViewPr varScale="1">
        <p:scale>
          <a:sx n="76" d="100"/>
          <a:sy n="76" d="100"/>
        </p:scale>
        <p:origin x="108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>
        <p:scale>
          <a:sx n="100" d="100"/>
          <a:sy n="100" d="100"/>
        </p:scale>
        <p:origin x="2592" y="-84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62DEA7-9DCD-4B2E-9DC5-BE121C266AFD}" type="doc">
      <dgm:prSet loTypeId="urn:microsoft.com/office/officeart/2018/5/layout/IconCircleLabelList" loCatId="icon" qsTypeId="urn:microsoft.com/office/officeart/2005/8/quickstyle/simple4" qsCatId="simple" csTypeId="urn:microsoft.com/office/officeart/2018/5/colors/Iconchunking_neutralicon_colorful5" csCatId="colorful" phldr="1"/>
      <dgm:spPr/>
      <dgm:t>
        <a:bodyPr/>
        <a:lstStyle/>
        <a:p>
          <a:endParaRPr lang="en-US"/>
        </a:p>
      </dgm:t>
    </dgm:pt>
    <dgm:pt modelId="{41CDB9B8-E81E-41E7-AE89-8F6EDFC88D92}">
      <dgm:prSet/>
      <dgm:spPr/>
      <dgm:t>
        <a:bodyPr anchor="ctr"/>
        <a:lstStyle/>
        <a:p>
          <a:pPr>
            <a:lnSpc>
              <a:spcPct val="100000"/>
            </a:lnSpc>
            <a:defRPr cap="all"/>
          </a:pPr>
          <a:r>
            <a:rPr lang="en-US" dirty="0" smtClean="0"/>
            <a:t>CHANGES</a:t>
          </a:r>
        </a:p>
        <a:p>
          <a:pPr>
            <a:lnSpc>
              <a:spcPct val="100000"/>
            </a:lnSpc>
            <a:defRPr cap="all"/>
          </a:pPr>
          <a:r>
            <a:rPr lang="en-US" dirty="0" smtClean="0"/>
            <a:t>Grade 6</a:t>
          </a:r>
          <a:endParaRPr lang="en-US" dirty="0"/>
        </a:p>
      </dgm:t>
    </dgm:pt>
    <dgm:pt modelId="{5D2FF527-BA77-40BE-9414-16FAE46386BB}" type="parTrans" cxnId="{21EB7847-13AE-4881-9090-909F31360F4E}">
      <dgm:prSet/>
      <dgm:spPr/>
      <dgm:t>
        <a:bodyPr/>
        <a:lstStyle/>
        <a:p>
          <a:endParaRPr lang="en-US"/>
        </a:p>
      </dgm:t>
    </dgm:pt>
    <dgm:pt modelId="{BA791450-8D1E-4A6F-B71D-2984D9E245C4}" type="sibTrans" cxnId="{21EB7847-13AE-4881-9090-909F31360F4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D7D34C7-9466-4514-BF51-7396C17436B5}">
      <dgm:prSet/>
      <dgm:spPr/>
      <dgm:t>
        <a:bodyPr anchor="ctr"/>
        <a:lstStyle/>
        <a:p>
          <a:pPr>
            <a:lnSpc>
              <a:spcPct val="100000"/>
            </a:lnSpc>
            <a:defRPr cap="all"/>
          </a:pPr>
          <a:r>
            <a:rPr lang="en-US" dirty="0" smtClean="0"/>
            <a:t>CHOICES</a:t>
          </a:r>
        </a:p>
        <a:p>
          <a:pPr>
            <a:lnSpc>
              <a:spcPct val="100000"/>
            </a:lnSpc>
            <a:defRPr cap="all"/>
          </a:pPr>
          <a:r>
            <a:rPr lang="en-US" dirty="0" smtClean="0"/>
            <a:t>Grade 7</a:t>
          </a:r>
          <a:endParaRPr lang="en-US" dirty="0"/>
        </a:p>
      </dgm:t>
    </dgm:pt>
    <dgm:pt modelId="{37DD6CE0-C2AA-4EB6-9E7D-14AED2127C40}" type="parTrans" cxnId="{7EEBEB1B-497E-4365-84F9-FBB75D7759E5}">
      <dgm:prSet/>
      <dgm:spPr/>
      <dgm:t>
        <a:bodyPr/>
        <a:lstStyle/>
        <a:p>
          <a:endParaRPr lang="en-US"/>
        </a:p>
      </dgm:t>
    </dgm:pt>
    <dgm:pt modelId="{483498F9-A0C2-4668-85AB-D8E6E254F73B}" type="sibTrans" cxnId="{7EEBEB1B-497E-4365-84F9-FBB75D7759E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E185869-F0D4-43E2-B08A-2F3E83EE98F3}">
      <dgm:prSet/>
      <dgm:spPr/>
      <dgm:t>
        <a:bodyPr anchor="ctr"/>
        <a:lstStyle/>
        <a:p>
          <a:pPr>
            <a:lnSpc>
              <a:spcPct val="100000"/>
            </a:lnSpc>
            <a:defRPr cap="all"/>
          </a:pPr>
          <a:r>
            <a:rPr lang="en-US" dirty="0" smtClean="0"/>
            <a:t>Challenges</a:t>
          </a:r>
        </a:p>
        <a:p>
          <a:pPr>
            <a:lnSpc>
              <a:spcPct val="100000"/>
            </a:lnSpc>
            <a:defRPr cap="all"/>
          </a:pPr>
          <a:r>
            <a:rPr lang="en-US" dirty="0" smtClean="0"/>
            <a:t>Grade 8</a:t>
          </a:r>
          <a:endParaRPr lang="en-US" dirty="0"/>
        </a:p>
      </dgm:t>
    </dgm:pt>
    <dgm:pt modelId="{7EE27099-92EA-4EDF-B176-0E355876D272}" type="parTrans" cxnId="{7F970F62-30E3-4F5B-A242-825013BF84A8}">
      <dgm:prSet/>
      <dgm:spPr/>
      <dgm:t>
        <a:bodyPr/>
        <a:lstStyle/>
        <a:p>
          <a:endParaRPr lang="en-US"/>
        </a:p>
      </dgm:t>
    </dgm:pt>
    <dgm:pt modelId="{77D0876E-2BA2-4E28-ADB5-9885FCB7156A}" type="sibTrans" cxnId="{7F970F62-30E3-4F5B-A242-825013BF84A8}">
      <dgm:prSet/>
      <dgm:spPr/>
      <dgm:t>
        <a:bodyPr/>
        <a:lstStyle/>
        <a:p>
          <a:endParaRPr lang="en-US"/>
        </a:p>
      </dgm:t>
    </dgm:pt>
    <dgm:pt modelId="{87B1B46A-CA1D-4445-8579-F40C78A1880B}" type="pres">
      <dgm:prSet presAssocID="{7B62DEA7-9DCD-4B2E-9DC5-BE121C266AFD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8F77A9-D452-4F3F-ADF1-08124CDCB940}" type="pres">
      <dgm:prSet presAssocID="{41CDB9B8-E81E-41E7-AE89-8F6EDFC88D92}" presName="compNode" presStyleCnt="0"/>
      <dgm:spPr/>
    </dgm:pt>
    <dgm:pt modelId="{223CEBFB-B6C0-4518-9E76-B1250D3AEE20}" type="pres">
      <dgm:prSet presAssocID="{41CDB9B8-E81E-41E7-AE89-8F6EDFC88D92}" presName="iconBgRect" presStyleLbl="bgShp" presStyleIdx="0" presStyleCnt="3" custAng="8100000" custLinFactNeighborY="-8586"/>
      <dgm:spPr>
        <a:prstGeom prst="teardrop">
          <a:avLst/>
        </a:prstGeom>
      </dgm:spPr>
    </dgm:pt>
    <dgm:pt modelId="{CEC3BB2D-F9F1-4489-93C4-A156AC3849E7}" type="pres">
      <dgm:prSet presAssocID="{41CDB9B8-E81E-41E7-AE89-8F6EDFC88D92}" presName="iconRect" presStyleLbl="node1" presStyleIdx="0" presStyleCnt="3" custLinFactNeighborY="-22919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/>
    </dgm:pt>
    <dgm:pt modelId="{99D442A7-5D31-4CD1-A931-5F3D628718C8}" type="pres">
      <dgm:prSet presAssocID="{41CDB9B8-E81E-41E7-AE89-8F6EDFC88D92}" presName="spaceRect" presStyleCnt="0"/>
      <dgm:spPr/>
    </dgm:pt>
    <dgm:pt modelId="{7600CD1A-2D28-4054-8809-838E618A0595}" type="pres">
      <dgm:prSet presAssocID="{41CDB9B8-E81E-41E7-AE89-8F6EDFC88D92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9D599636-89FD-41B5-970D-9F8617BA295C}" type="pres">
      <dgm:prSet presAssocID="{BA791450-8D1E-4A6F-B71D-2984D9E245C4}" presName="sibTrans" presStyleCnt="0"/>
      <dgm:spPr/>
    </dgm:pt>
    <dgm:pt modelId="{E765D845-767A-46E9-BD73-B0B0E82FE9B0}" type="pres">
      <dgm:prSet presAssocID="{4D7D34C7-9466-4514-BF51-7396C17436B5}" presName="compNode" presStyleCnt="0"/>
      <dgm:spPr/>
    </dgm:pt>
    <dgm:pt modelId="{F82A6E7C-4234-4816-9EB8-ED399009E25C}" type="pres">
      <dgm:prSet presAssocID="{4D7D34C7-9466-4514-BF51-7396C17436B5}" presName="iconBgRect" presStyleLbl="bgShp" presStyleIdx="1" presStyleCnt="3" custAng="8100000" custLinFactNeighborY="-8586"/>
      <dgm:spPr>
        <a:prstGeom prst="teardrop">
          <a:avLst/>
        </a:prstGeom>
      </dgm:spPr>
    </dgm:pt>
    <dgm:pt modelId="{8BA5F9BB-3E28-4026-A392-7F4C0A3085E2}" type="pres">
      <dgm:prSet presAssocID="{4D7D34C7-9466-4514-BF51-7396C17436B5}" presName="iconRect" presStyleLbl="node1" presStyleIdx="1" presStyleCnt="3" custLinFactNeighborX="-2010" custLinFactNeighborY="-9478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/>
    </dgm:pt>
    <dgm:pt modelId="{DC8182C7-C8E0-4DAE-B344-FE508B06E860}" type="pres">
      <dgm:prSet presAssocID="{4D7D34C7-9466-4514-BF51-7396C17436B5}" presName="spaceRect" presStyleCnt="0"/>
      <dgm:spPr/>
    </dgm:pt>
    <dgm:pt modelId="{529F61D3-444E-4541-AC4F-326FDA9BEAF3}" type="pres">
      <dgm:prSet presAssocID="{4D7D34C7-9466-4514-BF51-7396C17436B5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A999AABC-CAD9-4E1C-B78B-2BECA8D43C27}" type="pres">
      <dgm:prSet presAssocID="{483498F9-A0C2-4668-85AB-D8E6E254F73B}" presName="sibTrans" presStyleCnt="0"/>
      <dgm:spPr/>
    </dgm:pt>
    <dgm:pt modelId="{DB99A9BB-B1B8-433F-A4FA-6F31B826EE48}" type="pres">
      <dgm:prSet presAssocID="{8E185869-F0D4-43E2-B08A-2F3E83EE98F3}" presName="compNode" presStyleCnt="0"/>
      <dgm:spPr/>
    </dgm:pt>
    <dgm:pt modelId="{CA848760-99D5-488A-AFB3-9EA6BD946B87}" type="pres">
      <dgm:prSet presAssocID="{8E185869-F0D4-43E2-B08A-2F3E83EE98F3}" presName="iconBgRect" presStyleLbl="bgShp" presStyleIdx="2" presStyleCnt="3" custAng="8100000" custLinFactNeighborY="-8586"/>
      <dgm:spPr>
        <a:prstGeom prst="teardrop">
          <a:avLst/>
        </a:prstGeom>
      </dgm:spPr>
    </dgm:pt>
    <dgm:pt modelId="{FD5546ED-1D49-469E-BE29-17C87FAFD7C8}" type="pres">
      <dgm:prSet presAssocID="{8E185869-F0D4-43E2-B08A-2F3E83EE98F3}" presName="iconRect" presStyleLbl="node1" presStyleIdx="2" presStyleCnt="3" custLinFactNeighborX="-2106" custLinFactNeighborY="-7129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/>
    </dgm:pt>
    <dgm:pt modelId="{408A0B1B-BC17-40DB-A76F-65541C3B4325}" type="pres">
      <dgm:prSet presAssocID="{8E185869-F0D4-43E2-B08A-2F3E83EE98F3}" presName="spaceRect" presStyleCnt="0"/>
      <dgm:spPr/>
    </dgm:pt>
    <dgm:pt modelId="{3360347C-5C69-4C15-9A6A-3E9A9E20C3DA}" type="pres">
      <dgm:prSet presAssocID="{8E185869-F0D4-43E2-B08A-2F3E83EE98F3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970F62-30E3-4F5B-A242-825013BF84A8}" srcId="{7B62DEA7-9DCD-4B2E-9DC5-BE121C266AFD}" destId="{8E185869-F0D4-43E2-B08A-2F3E83EE98F3}" srcOrd="2" destOrd="0" parTransId="{7EE27099-92EA-4EDF-B176-0E355876D272}" sibTransId="{77D0876E-2BA2-4E28-ADB5-9885FCB7156A}"/>
    <dgm:cxn modelId="{F8CC9585-55E8-40A4-A809-29E25A9015CC}" type="presOf" srcId="{7B62DEA7-9DCD-4B2E-9DC5-BE121C266AFD}" destId="{87B1B46A-CA1D-4445-8579-F40C78A1880B}" srcOrd="0" destOrd="0" presId="urn:microsoft.com/office/officeart/2018/5/layout/IconCircleLabelList"/>
    <dgm:cxn modelId="{7EEBEB1B-497E-4365-84F9-FBB75D7759E5}" srcId="{7B62DEA7-9DCD-4B2E-9DC5-BE121C266AFD}" destId="{4D7D34C7-9466-4514-BF51-7396C17436B5}" srcOrd="1" destOrd="0" parTransId="{37DD6CE0-C2AA-4EB6-9E7D-14AED2127C40}" sibTransId="{483498F9-A0C2-4668-85AB-D8E6E254F73B}"/>
    <dgm:cxn modelId="{12C7ECAA-870C-4BC5-B94F-86BC6BF51248}" type="presOf" srcId="{4D7D34C7-9466-4514-BF51-7396C17436B5}" destId="{529F61D3-444E-4541-AC4F-326FDA9BEAF3}" srcOrd="0" destOrd="0" presId="urn:microsoft.com/office/officeart/2018/5/layout/IconCircleLabelList"/>
    <dgm:cxn modelId="{A156FDB9-1268-44F0-AF36-D78B64A92BFB}" type="presOf" srcId="{41CDB9B8-E81E-41E7-AE89-8F6EDFC88D92}" destId="{7600CD1A-2D28-4054-8809-838E618A0595}" srcOrd="0" destOrd="0" presId="urn:microsoft.com/office/officeart/2018/5/layout/IconCircleLabelList"/>
    <dgm:cxn modelId="{F7DB8392-31E3-477A-A254-EC2D4671CF89}" type="presOf" srcId="{8E185869-F0D4-43E2-B08A-2F3E83EE98F3}" destId="{3360347C-5C69-4C15-9A6A-3E9A9E20C3DA}" srcOrd="0" destOrd="0" presId="urn:microsoft.com/office/officeart/2018/5/layout/IconCircleLabelList"/>
    <dgm:cxn modelId="{21EB7847-13AE-4881-9090-909F31360F4E}" srcId="{7B62DEA7-9DCD-4B2E-9DC5-BE121C266AFD}" destId="{41CDB9B8-E81E-41E7-AE89-8F6EDFC88D92}" srcOrd="0" destOrd="0" parTransId="{5D2FF527-BA77-40BE-9414-16FAE46386BB}" sibTransId="{BA791450-8D1E-4A6F-B71D-2984D9E245C4}"/>
    <dgm:cxn modelId="{43AF2DBA-4DDB-4A8A-8186-9FFE6DD0B5CB}" type="presParOf" srcId="{87B1B46A-CA1D-4445-8579-F40C78A1880B}" destId="{B78F77A9-D452-4F3F-ADF1-08124CDCB940}" srcOrd="0" destOrd="0" presId="urn:microsoft.com/office/officeart/2018/5/layout/IconCircleLabelList"/>
    <dgm:cxn modelId="{1AD31892-667A-493E-8809-A2C4F09B3F86}" type="presParOf" srcId="{B78F77A9-D452-4F3F-ADF1-08124CDCB940}" destId="{223CEBFB-B6C0-4518-9E76-B1250D3AEE20}" srcOrd="0" destOrd="0" presId="urn:microsoft.com/office/officeart/2018/5/layout/IconCircleLabelList"/>
    <dgm:cxn modelId="{71A91791-112A-4BF8-BB7F-AACC90BDEFE6}" type="presParOf" srcId="{B78F77A9-D452-4F3F-ADF1-08124CDCB940}" destId="{CEC3BB2D-F9F1-4489-93C4-A156AC3849E7}" srcOrd="1" destOrd="0" presId="urn:microsoft.com/office/officeart/2018/5/layout/IconCircleLabelList"/>
    <dgm:cxn modelId="{30FCF27E-9045-40F3-B697-8174D7A7BD5C}" type="presParOf" srcId="{B78F77A9-D452-4F3F-ADF1-08124CDCB940}" destId="{99D442A7-5D31-4CD1-A931-5F3D628718C8}" srcOrd="2" destOrd="0" presId="urn:microsoft.com/office/officeart/2018/5/layout/IconCircleLabelList"/>
    <dgm:cxn modelId="{3E1C49A9-1B11-4AD7-8CC2-2D9A75C848A1}" type="presParOf" srcId="{B78F77A9-D452-4F3F-ADF1-08124CDCB940}" destId="{7600CD1A-2D28-4054-8809-838E618A0595}" srcOrd="3" destOrd="0" presId="urn:microsoft.com/office/officeart/2018/5/layout/IconCircleLabelList"/>
    <dgm:cxn modelId="{D7FE0241-E462-4584-B272-1FC20419D8D5}" type="presParOf" srcId="{87B1B46A-CA1D-4445-8579-F40C78A1880B}" destId="{9D599636-89FD-41B5-970D-9F8617BA295C}" srcOrd="1" destOrd="0" presId="urn:microsoft.com/office/officeart/2018/5/layout/IconCircleLabelList"/>
    <dgm:cxn modelId="{CC2EF600-966E-4326-BBDA-7ED21DFE01EC}" type="presParOf" srcId="{87B1B46A-CA1D-4445-8579-F40C78A1880B}" destId="{E765D845-767A-46E9-BD73-B0B0E82FE9B0}" srcOrd="2" destOrd="0" presId="urn:microsoft.com/office/officeart/2018/5/layout/IconCircleLabelList"/>
    <dgm:cxn modelId="{2DB52372-902A-45C4-BAC3-93F60F12DCCE}" type="presParOf" srcId="{E765D845-767A-46E9-BD73-B0B0E82FE9B0}" destId="{F82A6E7C-4234-4816-9EB8-ED399009E25C}" srcOrd="0" destOrd="0" presId="urn:microsoft.com/office/officeart/2018/5/layout/IconCircleLabelList"/>
    <dgm:cxn modelId="{2DEA8D59-F7F8-47F9-83C8-D63B560B4B73}" type="presParOf" srcId="{E765D845-767A-46E9-BD73-B0B0E82FE9B0}" destId="{8BA5F9BB-3E28-4026-A392-7F4C0A3085E2}" srcOrd="1" destOrd="0" presId="urn:microsoft.com/office/officeart/2018/5/layout/IconCircleLabelList"/>
    <dgm:cxn modelId="{DDE28675-8F30-42EA-A376-5D42C60D8F44}" type="presParOf" srcId="{E765D845-767A-46E9-BD73-B0B0E82FE9B0}" destId="{DC8182C7-C8E0-4DAE-B344-FE508B06E860}" srcOrd="2" destOrd="0" presId="urn:microsoft.com/office/officeart/2018/5/layout/IconCircleLabelList"/>
    <dgm:cxn modelId="{00206667-C36F-4287-8D1F-E8676B86238A}" type="presParOf" srcId="{E765D845-767A-46E9-BD73-B0B0E82FE9B0}" destId="{529F61D3-444E-4541-AC4F-326FDA9BEAF3}" srcOrd="3" destOrd="0" presId="urn:microsoft.com/office/officeart/2018/5/layout/IconCircleLabelList"/>
    <dgm:cxn modelId="{D7ACB6EB-3E04-42C6-9DA9-35A737AC1D45}" type="presParOf" srcId="{87B1B46A-CA1D-4445-8579-F40C78A1880B}" destId="{A999AABC-CAD9-4E1C-B78B-2BECA8D43C27}" srcOrd="3" destOrd="0" presId="urn:microsoft.com/office/officeart/2018/5/layout/IconCircleLabelList"/>
    <dgm:cxn modelId="{842E3EF3-01DF-45A7-9922-BF124F6E2EF8}" type="presParOf" srcId="{87B1B46A-CA1D-4445-8579-F40C78A1880B}" destId="{DB99A9BB-B1B8-433F-A4FA-6F31B826EE48}" srcOrd="4" destOrd="0" presId="urn:microsoft.com/office/officeart/2018/5/layout/IconCircleLabelList"/>
    <dgm:cxn modelId="{542A1015-BE7D-43DA-B859-6EFF6D98A4B6}" type="presParOf" srcId="{DB99A9BB-B1B8-433F-A4FA-6F31B826EE48}" destId="{CA848760-99D5-488A-AFB3-9EA6BD946B87}" srcOrd="0" destOrd="0" presId="urn:microsoft.com/office/officeart/2018/5/layout/IconCircleLabelList"/>
    <dgm:cxn modelId="{2F6AA294-D666-4B10-9755-A3E5BC73EDA2}" type="presParOf" srcId="{DB99A9BB-B1B8-433F-A4FA-6F31B826EE48}" destId="{FD5546ED-1D49-469E-BE29-17C87FAFD7C8}" srcOrd="1" destOrd="0" presId="urn:microsoft.com/office/officeart/2018/5/layout/IconCircleLabelList"/>
    <dgm:cxn modelId="{F285DB80-D840-4A69-BAFD-E8CFA8E89E53}" type="presParOf" srcId="{DB99A9BB-B1B8-433F-A4FA-6F31B826EE48}" destId="{408A0B1B-BC17-40DB-A76F-65541C3B4325}" srcOrd="2" destOrd="0" presId="urn:microsoft.com/office/officeart/2018/5/layout/IconCircleLabelList"/>
    <dgm:cxn modelId="{60339241-C34B-4EC1-96C2-B6689E868C9C}" type="presParOf" srcId="{DB99A9BB-B1B8-433F-A4FA-6F31B826EE48}" destId="{3360347C-5C69-4C15-9A6A-3E9A9E20C3D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3CEBFB-B6C0-4518-9E76-B1250D3AEE20}">
      <dsp:nvSpPr>
        <dsp:cNvPr id="0" name=""/>
        <dsp:cNvSpPr/>
      </dsp:nvSpPr>
      <dsp:spPr>
        <a:xfrm rot="8100000">
          <a:off x="686100" y="-21969"/>
          <a:ext cx="1852875" cy="1852875"/>
        </a:xfrm>
        <a:prstGeom prst="teardrop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EC3BB2D-F9F1-4489-93C4-A156AC3849E7}">
      <dsp:nvSpPr>
        <dsp:cNvPr id="0" name=""/>
        <dsp:cNvSpPr/>
      </dsp:nvSpPr>
      <dsp:spPr>
        <a:xfrm>
          <a:off x="1080975" y="288335"/>
          <a:ext cx="1063125" cy="106312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00CD1A-2D28-4054-8809-838E618A0595}">
      <dsp:nvSpPr>
        <dsp:cNvPr id="0" name=""/>
        <dsp:cNvSpPr/>
      </dsp:nvSpPr>
      <dsp:spPr>
        <a:xfrm>
          <a:off x="93787" y="2567118"/>
          <a:ext cx="30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900" kern="1200" dirty="0" smtClean="0"/>
            <a:t>CHANGES</a:t>
          </a:r>
        </a:p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900" kern="1200" dirty="0" smtClean="0"/>
            <a:t>Grade 6</a:t>
          </a:r>
          <a:endParaRPr lang="en-US" sz="1900" kern="1200" dirty="0"/>
        </a:p>
      </dsp:txBody>
      <dsp:txXfrm>
        <a:off x="93787" y="2567118"/>
        <a:ext cx="3037500" cy="720000"/>
      </dsp:txXfrm>
    </dsp:sp>
    <dsp:sp modelId="{F82A6E7C-4234-4816-9EB8-ED399009E25C}">
      <dsp:nvSpPr>
        <dsp:cNvPr id="0" name=""/>
        <dsp:cNvSpPr/>
      </dsp:nvSpPr>
      <dsp:spPr>
        <a:xfrm rot="8100000">
          <a:off x="4255162" y="-21969"/>
          <a:ext cx="1852875" cy="1852875"/>
        </a:xfrm>
        <a:prstGeom prst="teardrop">
          <a:avLst/>
        </a:prstGeom>
        <a:solidFill>
          <a:schemeClr val="accent5">
            <a:hueOff val="1178392"/>
            <a:satOff val="-5635"/>
            <a:lumOff val="6177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BA5F9BB-3E28-4026-A392-7F4C0A3085E2}">
      <dsp:nvSpPr>
        <dsp:cNvPr id="0" name=""/>
        <dsp:cNvSpPr/>
      </dsp:nvSpPr>
      <dsp:spPr>
        <a:xfrm>
          <a:off x="4628668" y="431230"/>
          <a:ext cx="1063125" cy="106312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9F61D3-444E-4541-AC4F-326FDA9BEAF3}">
      <dsp:nvSpPr>
        <dsp:cNvPr id="0" name=""/>
        <dsp:cNvSpPr/>
      </dsp:nvSpPr>
      <dsp:spPr>
        <a:xfrm>
          <a:off x="3662850" y="2567118"/>
          <a:ext cx="30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900" kern="1200" dirty="0" smtClean="0"/>
            <a:t>CHOICES</a:t>
          </a:r>
        </a:p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900" kern="1200" dirty="0" smtClean="0"/>
            <a:t>Grade 7</a:t>
          </a:r>
          <a:endParaRPr lang="en-US" sz="1900" kern="1200" dirty="0"/>
        </a:p>
      </dsp:txBody>
      <dsp:txXfrm>
        <a:off x="3662850" y="2567118"/>
        <a:ext cx="3037500" cy="720000"/>
      </dsp:txXfrm>
    </dsp:sp>
    <dsp:sp modelId="{CA848760-99D5-488A-AFB3-9EA6BD946B87}">
      <dsp:nvSpPr>
        <dsp:cNvPr id="0" name=""/>
        <dsp:cNvSpPr/>
      </dsp:nvSpPr>
      <dsp:spPr>
        <a:xfrm rot="8100000">
          <a:off x="7824225" y="-21969"/>
          <a:ext cx="1852875" cy="1852875"/>
        </a:xfrm>
        <a:prstGeom prst="teardrop">
          <a:avLst/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D5546ED-1D49-469E-BE29-17C87FAFD7C8}">
      <dsp:nvSpPr>
        <dsp:cNvPr id="0" name=""/>
        <dsp:cNvSpPr/>
      </dsp:nvSpPr>
      <dsp:spPr>
        <a:xfrm>
          <a:off x="8196710" y="456203"/>
          <a:ext cx="1063125" cy="106312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60347C-5C69-4C15-9A6A-3E9A9E20C3DA}">
      <dsp:nvSpPr>
        <dsp:cNvPr id="0" name=""/>
        <dsp:cNvSpPr/>
      </dsp:nvSpPr>
      <dsp:spPr>
        <a:xfrm>
          <a:off x="7231912" y="2567118"/>
          <a:ext cx="30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900" kern="1200" dirty="0" smtClean="0"/>
            <a:t>Challenges</a:t>
          </a:r>
        </a:p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900" kern="1200" dirty="0" smtClean="0"/>
            <a:t>Grade 8</a:t>
          </a:r>
          <a:endParaRPr lang="en-US" sz="1900" kern="1200" dirty="0"/>
        </a:p>
      </dsp:txBody>
      <dsp:txXfrm>
        <a:off x="7231912" y="2567118"/>
        <a:ext cx="3037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73E014-A6AA-472C-8E12-1D9B2DEC57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AA60B8-51CB-4CEB-8F1F-B3D7B7F00C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6C2B26F-7429-404A-9C5E-0E429E02A42E}" type="datetimeFigureOut">
              <a:rPr lang="en-US" smtClean="0"/>
              <a:t>8/30/2019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884C44-A5E4-4BDA-B29B-03462F0688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0CB09A-41E4-4E88-82E6-007D826251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B7AED79-B44F-46F7-9A9D-EC94587FA3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231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15A0E3A-0C98-4EA0-AAC9-F2996360A904}" type="datetimeFigureOut">
              <a:rPr lang="en-US" smtClean="0"/>
              <a:t>8/30/2019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DAAE1FE-786B-4B83-86A4-F53D629261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498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AE1FE-786B-4B83-86A4-F53D629261B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850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King </a:t>
            </a:r>
            <a:r>
              <a:rPr lang="mr-IN"/>
              <a:t>–</a:t>
            </a:r>
            <a:r>
              <a:rPr lang="en-US" dirty="0"/>
              <a:t> pass to Gabaldon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F78DB-B275-D245-8234-CDD0AD1B37D8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46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F78DB-B275-D245-8234-CDD0AD1B37D8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529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AE1FE-786B-4B83-86A4-F53D629261B4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508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F78DB-B275-D245-8234-CDD0AD1B37D8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994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F78DB-B275-D245-8234-CDD0AD1B37D8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383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F78DB-B275-D245-8234-CDD0AD1B37D8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32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F78DB-B275-D245-8234-CDD0AD1B37D8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806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F78DB-B275-D245-8234-CDD0AD1B37D8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166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Barbour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F78DB-B275-D245-8234-CDD0AD1B37D8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76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Barbour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F78DB-B275-D245-8234-CDD0AD1B37D8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668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Gabaldon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F78DB-B275-D245-8234-CDD0AD1B37D8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198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75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892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5960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375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045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380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321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130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A579-4025-453F-99B0-A5A566DF431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8/30/2019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3067D-EF4E-4ED5-A3C9-65C8FD6B49F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610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A579-4025-453F-99B0-A5A566DF431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8/30/2019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3067D-EF4E-4ED5-A3C9-65C8FD6B49F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4293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A579-4025-453F-99B0-A5A566DF431E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8/30/2019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3067D-EF4E-4ED5-A3C9-65C8FD6B49F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706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431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390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651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928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23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293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06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432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52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3" Type="http://schemas.openxmlformats.org/officeDocument/2006/relationships/image" Target="../media/image2.jpeg"/><Relationship Id="rId7" Type="http://schemas.openxmlformats.org/officeDocument/2006/relationships/image" Target="../media/image3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tiff"/><Relationship Id="rId11" Type="http://schemas.openxmlformats.org/officeDocument/2006/relationships/image" Target="../media/image37.png"/><Relationship Id="rId5" Type="http://schemas.openxmlformats.org/officeDocument/2006/relationships/image" Target="../media/image31.tiff"/><Relationship Id="rId10" Type="http://schemas.openxmlformats.org/officeDocument/2006/relationships/image" Target="../media/image36.jpg"/><Relationship Id="rId4" Type="http://schemas.openxmlformats.org/officeDocument/2006/relationships/image" Target="../media/image17.png"/><Relationship Id="rId9" Type="http://schemas.openxmlformats.org/officeDocument/2006/relationships/image" Target="../media/image3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png"/><Relationship Id="rId4" Type="http://schemas.openxmlformats.org/officeDocument/2006/relationships/image" Target="../media/image4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71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3F2CC0B-D5F1-40B8-9CC6-4A36850B66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light spots">
            <a:extLst>
              <a:ext uri="{FF2B5EF4-FFF2-40B4-BE49-F238E27FC236}">
                <a16:creationId xmlns:a16="http://schemas.microsoft.com/office/drawing/2014/main" id="{1A23FE0C-9A67-334E-9B7F-83AA9CF63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632" y="-786"/>
            <a:ext cx="12192000" cy="685799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31C6CE6-1810-44ED-A6D7-3FF53040AE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1F6D8BFE-D0D0-4BAE-9D5A-701DE7D3CE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3F86D30-CEDB-4D96-AF73-AA3CD5A437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F5187540-C4C8-410C-A395-69FCB1C86C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75BD6E4A-797C-451B-B08F-D99C1A9D13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0D241082-BAFA-462E-827B-5814B020F5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2920CCBD-116D-450B-9608-99F05F7D78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A57CD3DE-CEAF-4BD4-A5EF-24B3E622BB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4EC3258C-366B-4629-A7D3-5173D3637D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D444D63A-CE2B-4ACD-BA0E-4ADECAD86F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7A504DF6-187A-4A54-96E8-3F3F28AAAA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FE04C6F5-6DC5-4C7E-9278-9BE624FC78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94A02D9B-E6A9-4D6A-9D2A-D81C768024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78034A6-3565-46AA-9E73-1C954666AB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04947AA2-A772-42CB-9CEC-065095D3DC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83C52D84-DEC1-4E16-972E-8EEA5D5224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2036A28D-EF09-41F7-906F-CF4053615A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EE8D92C7-C907-4120-95E3-80E3DC85BB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BBCEAAB8-CD22-41D7-B330-702682A27C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id="{6BBC1FEE-3D72-492B-8D8A-BE1A55076F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id="{C28C6E5C-C393-435C-96A1-AA2859BDCB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2C2C991F-AC51-4DF5-B8DD-19B08C1CBF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9C916B5F-285D-4F5A-9085-6781753AFB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0375DD5F-9D17-4873-B697-3D44A5EBEC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id="{A159BBC7-6A8B-4612-94A8-56323452C7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177C901C-F8DE-4C99-95C8-F8CA1B84F7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D1D655F2-6D15-4265-ADEE-EF0075C139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Freeform 69">
            <a:extLst>
              <a:ext uri="{FF2B5EF4-FFF2-40B4-BE49-F238E27FC236}">
                <a16:creationId xmlns:a16="http://schemas.microsoft.com/office/drawing/2014/main" id="{3248A930-1A6E-4EFB-8213-D1AC735BE0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49" name="Picture 8" descr="Image result for welc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126" y="330484"/>
            <a:ext cx="4682487" cy="46824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9" t="15043" r="7272" b="12364"/>
          <a:stretch/>
        </p:blipFill>
        <p:spPr>
          <a:xfrm>
            <a:off x="5807250" y="2735818"/>
            <a:ext cx="4572000" cy="38201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94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865938" y="3424239"/>
            <a:ext cx="2635250" cy="2560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84988" y="857250"/>
            <a:ext cx="2616200" cy="2573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59297" y="5049722"/>
            <a:ext cx="2737643" cy="1327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5754" marR="0" lvl="0" indent="-385754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Class lessons</a:t>
            </a:r>
          </a:p>
          <a:p>
            <a:pPr marL="385754" marR="0" lvl="0" indent="-385754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Small groups</a:t>
            </a:r>
          </a:p>
          <a:p>
            <a:pPr marL="385754" marR="0" lvl="0" indent="-385754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Individual sessions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915548" y="198517"/>
            <a:ext cx="67627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6858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6858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6858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6858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6858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6858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6858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6858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What can we help you with?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160881" y="4335563"/>
            <a:ext cx="4936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6858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6858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6858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685800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6858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6858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6858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685800" eaLnBrk="0" fontAlgn="base" hangingPunct="0">
              <a:lnSpc>
                <a:spcPct val="120000"/>
              </a:lnSpc>
              <a:spcBef>
                <a:spcPts val="375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How do we help you?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" y="6266118"/>
            <a:ext cx="11357929" cy="338554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If you have an emergency situation that involves danger to self or to another person immediately contact a teacher/ counselor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59297" y="717067"/>
            <a:ext cx="6540489" cy="34778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14308" marR="0" lvl="0" indent="-21430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School adjustment concerns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14308" marR="0" lvl="0" indent="-21430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Coping, problem-solving,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self-regulation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concerns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14308" marR="0" lvl="0" indent="-21430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Organization/ study and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test-taking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skills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14308" marR="0" lvl="0" indent="-21430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Peer relationships,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conflicts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14308" marR="0" lvl="0" indent="-21430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Red Ribbon week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Substance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abuse prevention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14308" marR="0" lvl="0" indent="-21430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Refer families to school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-community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support services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F76E54A-E5C9-4122-898E-0485579276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54" y="3136665"/>
            <a:ext cx="3578743" cy="3012315"/>
          </a:xfrm>
          <a:prstGeom prst="rect">
            <a:avLst/>
          </a:prstGeom>
          <a:noFill/>
          <a:effectLst>
            <a:softEdge rad="12700"/>
          </a:effectLst>
        </p:spPr>
      </p:pic>
      <p:sp>
        <p:nvSpPr>
          <p:cNvPr id="23" name="TextBox 22"/>
          <p:cNvSpPr txBox="1"/>
          <p:nvPr/>
        </p:nvSpPr>
        <p:spPr>
          <a:xfrm>
            <a:off x="6964363" y="3782812"/>
            <a:ext cx="2457450" cy="182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56471" y="2557894"/>
            <a:ext cx="1312863" cy="43815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DD352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Guidance</a:t>
            </a:r>
          </a:p>
        </p:txBody>
      </p:sp>
    </p:spTree>
    <p:extLst>
      <p:ext uri="{BB962C8B-B14F-4D97-AF65-F5344CB8AC3E}">
        <p14:creationId xmlns:p14="http://schemas.microsoft.com/office/powerpoint/2010/main" val="9347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90528" y="546870"/>
            <a:ext cx="9908072" cy="5435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b="1" dirty="0" smtClean="0">
                <a:solidFill>
                  <a:srgbClr val="FF0000"/>
                </a:solidFill>
              </a:rPr>
              <a:t>Implementing </a:t>
            </a:r>
            <a:r>
              <a:rPr lang="en-US" sz="4800" b="1" dirty="0">
                <a:solidFill>
                  <a:srgbClr val="FF0000"/>
                </a:solidFill>
              </a:rPr>
              <a:t>Our </a:t>
            </a:r>
            <a:r>
              <a:rPr lang="en-US" sz="4800" b="1" dirty="0" smtClean="0">
                <a:solidFill>
                  <a:srgbClr val="FF0000"/>
                </a:solidFill>
              </a:rPr>
              <a:t>Values</a:t>
            </a:r>
            <a:endParaRPr lang="en-US" sz="4800" b="1" dirty="0">
              <a:solidFill>
                <a:srgbClr val="FF0000"/>
              </a:solidFill>
            </a:endParaRPr>
          </a:p>
          <a:p>
            <a:pPr lvl="1" fontAlgn="ctr"/>
            <a:endParaRPr lang="en-US" sz="3600" dirty="0" smtClean="0"/>
          </a:p>
          <a:p>
            <a:pPr lvl="1" fontAlgn="ctr"/>
            <a:r>
              <a:rPr lang="en-US" sz="3600" dirty="0" smtClean="0"/>
              <a:t>Professional </a:t>
            </a:r>
            <a:r>
              <a:rPr lang="en-US" sz="3600" dirty="0"/>
              <a:t>Learning Community (PLC)</a:t>
            </a:r>
          </a:p>
          <a:p>
            <a:pPr lvl="1" fontAlgn="ctr"/>
            <a:r>
              <a:rPr lang="en-US" sz="3600" dirty="0"/>
              <a:t>Interdisciplinary Unit </a:t>
            </a:r>
            <a:r>
              <a:rPr lang="en-US" sz="3600" dirty="0" smtClean="0"/>
              <a:t>Plans</a:t>
            </a:r>
          </a:p>
          <a:p>
            <a:pPr lvl="1" fontAlgn="ctr"/>
            <a:r>
              <a:rPr lang="en-US" sz="3600" dirty="0" smtClean="0"/>
              <a:t>Project Based Learning</a:t>
            </a:r>
            <a:endParaRPr lang="en-US" sz="3600" dirty="0"/>
          </a:p>
          <a:p>
            <a:pPr lvl="1" fontAlgn="ctr"/>
            <a:r>
              <a:rPr lang="en-US" sz="3600" dirty="0"/>
              <a:t>School Wide Novel Studies </a:t>
            </a:r>
          </a:p>
        </p:txBody>
      </p:sp>
    </p:spTree>
    <p:extLst>
      <p:ext uri="{BB962C8B-B14F-4D97-AF65-F5344CB8AC3E}">
        <p14:creationId xmlns:p14="http://schemas.microsoft.com/office/powerpoint/2010/main" val="237472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5813" y="624110"/>
            <a:ext cx="5295713" cy="70099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Inquiry Hour-Semester 1</a:t>
            </a:r>
          </a:p>
        </p:txBody>
      </p:sp>
      <p:graphicFrame>
        <p:nvGraphicFramePr>
          <p:cNvPr id="4" name="Content Placeholder 2" descr="Icon SmartArt Graphic">
            <a:extLst>
              <a:ext uri="{FF2B5EF4-FFF2-40B4-BE49-F238E27FC236}">
                <a16:creationId xmlns:a16="http://schemas.microsoft.com/office/drawing/2014/main" id="{4F2B137F-C2B7-49C4-9A78-29FD71A00936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79258080"/>
              </p:ext>
            </p:extLst>
          </p:nvPr>
        </p:nvGraphicFramePr>
        <p:xfrm>
          <a:off x="813661" y="1886515"/>
          <a:ext cx="10363200" cy="3424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289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Inquiry Hour-Semester 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190746" y="1915703"/>
            <a:ext cx="4370989" cy="470982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Grade 6: Changes</a:t>
            </a:r>
          </a:p>
          <a:p>
            <a:pPr marL="0" indent="0">
              <a:buNone/>
            </a:pPr>
            <a:r>
              <a:rPr lang="en-US" sz="2400" dirty="0" smtClean="0"/>
              <a:t>How </a:t>
            </a:r>
            <a:r>
              <a:rPr lang="en-US" sz="2400" dirty="0"/>
              <a:t>can we make water potable and accessible for all?</a:t>
            </a:r>
          </a:p>
          <a:p>
            <a:endParaRPr lang="en-US" sz="2400" dirty="0"/>
          </a:p>
          <a:p>
            <a:r>
              <a:rPr lang="en-US" sz="2400" dirty="0"/>
              <a:t>Grade 7: </a:t>
            </a:r>
            <a:r>
              <a:rPr lang="en-US" sz="2400" dirty="0" smtClean="0"/>
              <a:t>Choices</a:t>
            </a:r>
          </a:p>
          <a:p>
            <a:pPr marL="0" indent="0">
              <a:buNone/>
            </a:pPr>
            <a:r>
              <a:rPr lang="en-US" sz="2400" dirty="0" smtClean="0"/>
              <a:t>How </a:t>
            </a:r>
            <a:r>
              <a:rPr lang="en-US" sz="2400" dirty="0"/>
              <a:t>do technological innovations affect society?</a:t>
            </a:r>
          </a:p>
          <a:p>
            <a:endParaRPr lang="en-US" sz="2400" dirty="0"/>
          </a:p>
          <a:p>
            <a:r>
              <a:rPr lang="en-US" sz="2400" dirty="0"/>
              <a:t>Grade 8: Challenges</a:t>
            </a:r>
          </a:p>
          <a:p>
            <a:pPr marL="0" indent="0">
              <a:buNone/>
            </a:pPr>
            <a:r>
              <a:rPr lang="en-US" sz="2400" dirty="0" smtClean="0"/>
              <a:t>How </a:t>
            </a:r>
            <a:r>
              <a:rPr lang="en-US" sz="2400" dirty="0"/>
              <a:t>can we stop the spread of diseases?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729056" y="2017363"/>
            <a:ext cx="4313864" cy="3777622"/>
          </a:xfrm>
        </p:spPr>
        <p:txBody>
          <a:bodyPr>
            <a:noAutofit/>
          </a:bodyPr>
          <a:lstStyle/>
          <a:p>
            <a:r>
              <a:rPr lang="en-US" sz="2400" dirty="0"/>
              <a:t>Will explore essential questions through Project-Based Learning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Remediation will occur during this time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Students will spend </a:t>
            </a:r>
            <a:r>
              <a:rPr lang="en-US" sz="2400" dirty="0" smtClean="0"/>
              <a:t>8 </a:t>
            </a:r>
            <a:r>
              <a:rPr lang="en-US" sz="2400" dirty="0"/>
              <a:t>weeks with their assigned Inquiry Hour teacher.</a:t>
            </a:r>
          </a:p>
        </p:txBody>
      </p:sp>
    </p:spTree>
    <p:extLst>
      <p:ext uri="{BB962C8B-B14F-4D97-AF65-F5344CB8AC3E}">
        <p14:creationId xmlns:p14="http://schemas.microsoft.com/office/powerpoint/2010/main" val="13134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268106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Voice and Choice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7906" t="31927" r="12607" b="19042"/>
          <a:stretch/>
        </p:blipFill>
        <p:spPr bwMode="auto">
          <a:xfrm>
            <a:off x="1322567" y="1431109"/>
            <a:ext cx="9275764" cy="42406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2051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e884331b-23c1-4575-8390-4455bacfae0a@namprd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1983">
            <a:off x="2556612" y="1474676"/>
            <a:ext cx="3291992" cy="246899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Exhibition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170" name="Picture 2" descr="Image result for save the date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2082">
            <a:off x="5680129" y="799183"/>
            <a:ext cx="3063765" cy="5446693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 rot="909521">
            <a:off x="5554577" y="4067109"/>
            <a:ext cx="2666896" cy="165737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November 20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8:00am to 11:00am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172" name="Picture 4" descr="5ef83f1b-c164-48f8-8001-2a9f3f97cff9@namprd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7195">
            <a:off x="2613163" y="4141308"/>
            <a:ext cx="3229999" cy="242249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8b60d521-da7d-47c0-8c3c-819889c69dd9@namprd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100">
            <a:off x="8617012" y="2553268"/>
            <a:ext cx="3183962" cy="238797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551" y="914813"/>
            <a:ext cx="1784816" cy="1743908"/>
          </a:xfrm>
          <a:prstGeom prst="ellipse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5759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01" y="2673136"/>
            <a:ext cx="11424705" cy="1876090"/>
          </a:xfrm>
        </p:spPr>
      </p:pic>
      <p:pic>
        <p:nvPicPr>
          <p:cNvPr id="1026" name="Picture 2" descr="The University of Florida Lastinger Cen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22" y="1434886"/>
            <a:ext cx="7324725" cy="1238250"/>
          </a:xfrm>
          <a:prstGeom prst="rect">
            <a:avLst/>
          </a:prstGeom>
          <a:solidFill>
            <a:srgbClr val="FFFFFF"/>
          </a:solidFill>
          <a:extLst/>
        </p:spPr>
      </p:pic>
    </p:spTree>
    <p:extLst>
      <p:ext uri="{BB962C8B-B14F-4D97-AF65-F5344CB8AC3E}">
        <p14:creationId xmlns:p14="http://schemas.microsoft.com/office/powerpoint/2010/main" val="366207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973" y="4490842"/>
            <a:ext cx="7198054" cy="2111051"/>
          </a:xfrm>
          <a:prstGeom prst="rect">
            <a:avLst/>
          </a:prstGeom>
          <a:effectLst/>
        </p:spPr>
      </p:pic>
      <p:sp>
        <p:nvSpPr>
          <p:cNvPr id="4" name="Rectangle 3"/>
          <p:cNvSpPr/>
          <p:nvPr/>
        </p:nvSpPr>
        <p:spPr>
          <a:xfrm>
            <a:off x="1026137" y="382512"/>
            <a:ext cx="9954412" cy="396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ctr"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STEAM Elective Class</a:t>
            </a:r>
          </a:p>
          <a:p>
            <a:pPr marL="228600" indent="-228600" algn="ctr"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ICT with Tech Certifications</a:t>
            </a:r>
          </a:p>
          <a:p>
            <a:pPr marL="228600" indent="-228600" algn="ctr"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STEAM Project Based Learning in Core Subjects</a:t>
            </a:r>
          </a:p>
          <a:p>
            <a:pPr marL="228600" indent="-228600" algn="ctr"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Community Projects and Special Events</a:t>
            </a:r>
          </a:p>
          <a:p>
            <a:pPr marL="228600" indent="-228600" algn="ctr"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Robotics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Club</a:t>
            </a:r>
          </a:p>
          <a:p>
            <a:pPr marL="228600" indent="-228600" algn="ctr"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Science Fair, History Fair, Field Trips</a:t>
            </a:r>
          </a:p>
          <a:p>
            <a:pPr marL="228600" indent="-228600" algn="ctr"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Media Center Maker Space</a:t>
            </a:r>
          </a:p>
        </p:txBody>
      </p:sp>
    </p:spTree>
    <p:extLst>
      <p:ext uri="{BB962C8B-B14F-4D97-AF65-F5344CB8AC3E}">
        <p14:creationId xmlns:p14="http://schemas.microsoft.com/office/powerpoint/2010/main" val="410789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ight spots">
            <a:extLst>
              <a:ext uri="{FF2B5EF4-FFF2-40B4-BE49-F238E27FC236}">
                <a16:creationId xmlns:a16="http://schemas.microsoft.com/office/drawing/2014/main" id="{1A23FE0C-9A67-334E-9B7F-83AA9CF63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632" y="-786"/>
            <a:ext cx="12192000" cy="6857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330" y="561774"/>
            <a:ext cx="1248214" cy="12196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1076">
            <a:off x="3378712" y="4486378"/>
            <a:ext cx="4890213" cy="7335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6691">
            <a:off x="5160495" y="2045878"/>
            <a:ext cx="6437212" cy="1724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71506">
            <a:off x="7457586" y="5343062"/>
            <a:ext cx="1252661" cy="1252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46790">
            <a:off x="8705479" y="4670867"/>
            <a:ext cx="2865515" cy="6131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803773">
            <a:off x="723831" y="2435065"/>
            <a:ext cx="3721100" cy="218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2378544" y="561774"/>
            <a:ext cx="3986860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90000"/>
              </a:lnSpc>
              <a:spcBef>
                <a:spcPts val="1000"/>
              </a:spcBef>
            </a:pPr>
            <a:r>
              <a:rPr lang="en-US" sz="4400" b="1" dirty="0">
                <a:solidFill>
                  <a:srgbClr val="FF0000"/>
                </a:solidFill>
              </a:rPr>
              <a:t>Blended Learning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49">
            <a:off x="5656026" y="460002"/>
            <a:ext cx="5300624" cy="10007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AutoShape 2" descr="Image result for defined s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0" name="Picture 6" descr="Related image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6" b="18432"/>
          <a:stretch/>
        </p:blipFill>
        <p:spPr bwMode="auto">
          <a:xfrm>
            <a:off x="605657" y="5749871"/>
            <a:ext cx="4731766" cy="8834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8024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Media Center - SSYRA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b="28213"/>
          <a:stretch/>
        </p:blipFill>
        <p:spPr>
          <a:xfrm>
            <a:off x="5874701" y="1293762"/>
            <a:ext cx="5215869" cy="52697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110" name="Picture 14" descr="Image result for ssyra grades 6 - 8 2019-20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707" y="1268660"/>
            <a:ext cx="4094701" cy="52948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4328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71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ight spots">
            <a:extLst>
              <a:ext uri="{FF2B5EF4-FFF2-40B4-BE49-F238E27FC236}">
                <a16:creationId xmlns:a16="http://schemas.microsoft.com/office/drawing/2014/main" id="{1A23FE0C-9A67-334E-9B7F-83AA9CF63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2560" y="-33858"/>
            <a:ext cx="12192000" cy="685799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60587" y="717972"/>
            <a:ext cx="10701865" cy="2883749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Mrs. Gabaldon</a:t>
            </a:r>
            <a:r>
              <a:rPr lang="en-US" sz="3200" dirty="0" smtClean="0"/>
              <a:t>, </a:t>
            </a:r>
            <a:r>
              <a:rPr lang="en-US" sz="3200" dirty="0"/>
              <a:t>Principal</a:t>
            </a:r>
            <a:br>
              <a:rPr lang="en-US" sz="3200" dirty="0"/>
            </a:br>
            <a:r>
              <a:rPr lang="en-US" sz="3200" b="1" dirty="0"/>
              <a:t>Mrs. Hensley</a:t>
            </a:r>
            <a:r>
              <a:rPr lang="en-US" sz="3200" dirty="0"/>
              <a:t>, Asst. Principal</a:t>
            </a:r>
            <a:br>
              <a:rPr lang="en-US" sz="3200" dirty="0"/>
            </a:br>
            <a:r>
              <a:rPr lang="en-US" sz="3200" b="1" dirty="0"/>
              <a:t>Mr</a:t>
            </a:r>
            <a:r>
              <a:rPr lang="en-US" sz="3200" b="1" dirty="0" smtClean="0"/>
              <a:t>. Hayes</a:t>
            </a:r>
            <a:r>
              <a:rPr lang="en-US" sz="3200" dirty="0" smtClean="0"/>
              <a:t>, </a:t>
            </a:r>
            <a:r>
              <a:rPr lang="en-US" sz="3200" dirty="0"/>
              <a:t>Dean</a:t>
            </a:r>
            <a:br>
              <a:rPr lang="en-US" sz="3200" dirty="0"/>
            </a:br>
            <a:r>
              <a:rPr lang="en-US" sz="3200" b="1" dirty="0" smtClean="0"/>
              <a:t>Mr. Hodges</a:t>
            </a:r>
            <a:r>
              <a:rPr lang="en-US" sz="3200" dirty="0" smtClean="0"/>
              <a:t>, </a:t>
            </a:r>
            <a:r>
              <a:rPr lang="en-US" sz="3200" dirty="0"/>
              <a:t>Literacy </a:t>
            </a:r>
            <a:r>
              <a:rPr lang="en-US" sz="3200" dirty="0" smtClean="0"/>
              <a:t>Coach</a:t>
            </a:r>
            <a:br>
              <a:rPr lang="en-US" sz="3200" dirty="0" smtClean="0"/>
            </a:br>
            <a:r>
              <a:rPr lang="en-US" sz="3200" b="1" dirty="0" smtClean="0"/>
              <a:t>Ms. Fortune, </a:t>
            </a:r>
            <a:r>
              <a:rPr lang="en-US" sz="3200" dirty="0" smtClean="0"/>
              <a:t>Guidance Counselor</a:t>
            </a:r>
            <a:br>
              <a:rPr lang="en-US" sz="3200" dirty="0" smtClean="0"/>
            </a:br>
            <a:r>
              <a:rPr lang="en-US" sz="3200" b="1" dirty="0" smtClean="0"/>
              <a:t>Mr. Tagliarini, </a:t>
            </a:r>
            <a:r>
              <a:rPr lang="en-US" sz="3200" dirty="0" smtClean="0"/>
              <a:t>Guidance Counselor </a:t>
            </a:r>
            <a:endParaRPr lang="en-US" sz="3200" dirty="0"/>
          </a:p>
        </p:txBody>
      </p:sp>
      <p:pic>
        <p:nvPicPr>
          <p:cNvPr id="1038" name="Picture 14" descr="Image result for te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73" y="3076077"/>
            <a:ext cx="10776374" cy="384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72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654" y="131344"/>
            <a:ext cx="10669723" cy="91210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D13C2C"/>
                </a:solidFill>
              </a:rPr>
              <a:t>Middle School Activities</a:t>
            </a:r>
            <a:br>
              <a:rPr lang="en-US" b="1" dirty="0">
                <a:solidFill>
                  <a:srgbClr val="D13C2C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70264" y="943712"/>
            <a:ext cx="4878389" cy="5435493"/>
          </a:xfrm>
        </p:spPr>
        <p:txBody>
          <a:bodyPr>
            <a:normAutofit fontScale="92500" lnSpcReduction="20000"/>
          </a:bodyPr>
          <a:lstStyle/>
          <a:p>
            <a:pPr lvl="1">
              <a:spcBef>
                <a:spcPts val="580"/>
              </a:spcBef>
              <a:defRPr/>
            </a:pPr>
            <a:r>
              <a:rPr lang="en-US" sz="4200" dirty="0" smtClean="0">
                <a:solidFill>
                  <a:schemeClr val="accent1">
                    <a:lumMod val="75000"/>
                  </a:schemeClr>
                </a:solidFill>
              </a:rPr>
              <a:t>Orchestra</a:t>
            </a:r>
          </a:p>
          <a:p>
            <a:pPr lvl="1">
              <a:spcBef>
                <a:spcPts val="580"/>
              </a:spcBef>
              <a:defRPr/>
            </a:pPr>
            <a:r>
              <a:rPr lang="en-US" sz="4200" dirty="0" smtClean="0">
                <a:solidFill>
                  <a:schemeClr val="accent1">
                    <a:lumMod val="75000"/>
                  </a:schemeClr>
                </a:solidFill>
              </a:rPr>
              <a:t>Drama</a:t>
            </a:r>
            <a:endParaRPr lang="en-US" sz="42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Bef>
                <a:spcPts val="580"/>
              </a:spcBef>
              <a:defRPr/>
            </a:pPr>
            <a:r>
              <a:rPr lang="en-US" sz="4200" dirty="0">
                <a:solidFill>
                  <a:schemeClr val="accent1">
                    <a:lumMod val="75000"/>
                  </a:schemeClr>
                </a:solidFill>
              </a:rPr>
              <a:t>National </a:t>
            </a:r>
            <a:r>
              <a:rPr lang="en-US" sz="4200" dirty="0" smtClean="0">
                <a:solidFill>
                  <a:schemeClr val="accent1">
                    <a:lumMod val="75000"/>
                  </a:schemeClr>
                </a:solidFill>
              </a:rPr>
              <a:t>Junior Honor Society</a:t>
            </a:r>
          </a:p>
          <a:p>
            <a:pPr lvl="1">
              <a:spcBef>
                <a:spcPts val="580"/>
              </a:spcBef>
              <a:defRPr/>
            </a:pPr>
            <a:r>
              <a:rPr lang="en-US" sz="4200" dirty="0">
                <a:solidFill>
                  <a:schemeClr val="accent1">
                    <a:lumMod val="75000"/>
                  </a:schemeClr>
                </a:solidFill>
              </a:rPr>
              <a:t>Student </a:t>
            </a:r>
            <a:r>
              <a:rPr lang="en-US" sz="4200" dirty="0" smtClean="0">
                <a:solidFill>
                  <a:schemeClr val="accent1">
                    <a:lumMod val="75000"/>
                  </a:schemeClr>
                </a:solidFill>
              </a:rPr>
              <a:t>Council</a:t>
            </a:r>
          </a:p>
          <a:p>
            <a:pPr lvl="1">
              <a:spcBef>
                <a:spcPts val="580"/>
              </a:spcBef>
              <a:defRPr/>
            </a:pPr>
            <a:r>
              <a:rPr lang="en-US" sz="4200" dirty="0" smtClean="0">
                <a:solidFill>
                  <a:schemeClr val="accent1">
                    <a:lumMod val="75000"/>
                  </a:schemeClr>
                </a:solidFill>
              </a:rPr>
              <a:t>SWAT</a:t>
            </a:r>
          </a:p>
          <a:p>
            <a:pPr lvl="1">
              <a:spcBef>
                <a:spcPts val="580"/>
              </a:spcBef>
              <a:defRPr/>
            </a:pPr>
            <a:r>
              <a:rPr lang="en-US" sz="4200" dirty="0" smtClean="0">
                <a:solidFill>
                  <a:schemeClr val="accent1">
                    <a:lumMod val="75000"/>
                  </a:schemeClr>
                </a:solidFill>
              </a:rPr>
              <a:t>Builders Club </a:t>
            </a:r>
            <a:endParaRPr lang="en-US" sz="42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Bef>
                <a:spcPts val="580"/>
              </a:spcBef>
              <a:defRPr/>
            </a:pPr>
            <a:r>
              <a:rPr lang="en-US" sz="4200" dirty="0">
                <a:solidFill>
                  <a:schemeClr val="accent1">
                    <a:lumMod val="75000"/>
                  </a:schemeClr>
                </a:solidFill>
              </a:rPr>
              <a:t>Art Club</a:t>
            </a:r>
          </a:p>
          <a:p>
            <a:pPr lvl="1">
              <a:spcBef>
                <a:spcPts val="580"/>
              </a:spcBef>
              <a:defRPr/>
            </a:pPr>
            <a:r>
              <a:rPr lang="en-US" sz="4200" dirty="0" smtClean="0">
                <a:solidFill>
                  <a:schemeClr val="accent1">
                    <a:lumMod val="75000"/>
                  </a:schemeClr>
                </a:solidFill>
              </a:rPr>
              <a:t>Robotics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60394" y="980093"/>
            <a:ext cx="5481498" cy="4104861"/>
          </a:xfrm>
        </p:spPr>
        <p:txBody>
          <a:bodyPr>
            <a:normAutofit fontScale="92500" lnSpcReduction="20000"/>
          </a:bodyPr>
          <a:lstStyle/>
          <a:p>
            <a:pPr lvl="1">
              <a:spcBef>
                <a:spcPts val="580"/>
              </a:spcBef>
              <a:defRPr/>
            </a:pPr>
            <a:r>
              <a:rPr lang="en-US" sz="4200" dirty="0" smtClean="0">
                <a:solidFill>
                  <a:schemeClr val="accent1">
                    <a:lumMod val="75000"/>
                  </a:schemeClr>
                </a:solidFill>
              </a:rPr>
              <a:t>Cross </a:t>
            </a:r>
            <a:r>
              <a:rPr lang="en-US" sz="4200" dirty="0">
                <a:solidFill>
                  <a:schemeClr val="accent1">
                    <a:lumMod val="75000"/>
                  </a:schemeClr>
                </a:solidFill>
              </a:rPr>
              <a:t>Country</a:t>
            </a:r>
          </a:p>
          <a:p>
            <a:pPr lvl="1">
              <a:spcBef>
                <a:spcPts val="580"/>
              </a:spcBef>
              <a:defRPr/>
            </a:pPr>
            <a:r>
              <a:rPr lang="en-US" sz="4200" dirty="0" smtClean="0">
                <a:solidFill>
                  <a:schemeClr val="accent1">
                    <a:lumMod val="75000"/>
                  </a:schemeClr>
                </a:solidFill>
              </a:rPr>
              <a:t>Yearbook</a:t>
            </a:r>
          </a:p>
          <a:p>
            <a:pPr lvl="1">
              <a:spcBef>
                <a:spcPts val="580"/>
              </a:spcBef>
              <a:defRPr/>
            </a:pPr>
            <a:r>
              <a:rPr lang="en-US" sz="4200" dirty="0" smtClean="0">
                <a:solidFill>
                  <a:schemeClr val="accent1">
                    <a:lumMod val="75000"/>
                  </a:schemeClr>
                </a:solidFill>
              </a:rPr>
              <a:t>Volleyball</a:t>
            </a:r>
            <a:endParaRPr lang="en-US" sz="42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Bef>
                <a:spcPts val="580"/>
              </a:spcBef>
              <a:defRPr/>
            </a:pPr>
            <a:r>
              <a:rPr lang="en-US" sz="4200" dirty="0" smtClean="0">
                <a:solidFill>
                  <a:schemeClr val="accent1">
                    <a:lumMod val="75000"/>
                  </a:schemeClr>
                </a:solidFill>
              </a:rPr>
              <a:t>Dance </a:t>
            </a:r>
            <a:r>
              <a:rPr lang="en-US" sz="4200" dirty="0">
                <a:solidFill>
                  <a:schemeClr val="accent1">
                    <a:lumMod val="75000"/>
                  </a:schemeClr>
                </a:solidFill>
              </a:rPr>
              <a:t>Team</a:t>
            </a:r>
          </a:p>
          <a:p>
            <a:pPr lvl="1">
              <a:spcBef>
                <a:spcPts val="580"/>
              </a:spcBef>
              <a:defRPr/>
            </a:pPr>
            <a:r>
              <a:rPr lang="en-US" sz="4200" dirty="0" smtClean="0">
                <a:solidFill>
                  <a:schemeClr val="accent1">
                    <a:lumMod val="75000"/>
                  </a:schemeClr>
                </a:solidFill>
              </a:rPr>
              <a:t>Basketball</a:t>
            </a:r>
            <a:endParaRPr lang="en-US" sz="42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Bef>
                <a:spcPts val="580"/>
              </a:spcBef>
              <a:defRPr/>
            </a:pPr>
            <a:r>
              <a:rPr lang="en-US" sz="4200" dirty="0" smtClean="0">
                <a:solidFill>
                  <a:schemeClr val="accent1">
                    <a:lumMod val="75000"/>
                  </a:schemeClr>
                </a:solidFill>
              </a:rPr>
              <a:t>Tutoring</a:t>
            </a:r>
          </a:p>
          <a:p>
            <a:pPr lvl="1">
              <a:spcBef>
                <a:spcPts val="580"/>
              </a:spcBef>
              <a:defRPr/>
            </a:pPr>
            <a:r>
              <a:rPr lang="en-US" sz="4200" dirty="0" smtClean="0">
                <a:solidFill>
                  <a:schemeClr val="accent1">
                    <a:lumMod val="75000"/>
                  </a:schemeClr>
                </a:solidFill>
              </a:rPr>
              <a:t>SJMSAA</a:t>
            </a:r>
            <a:endParaRPr lang="en-US" sz="42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lvl="1" indent="0">
              <a:spcBef>
                <a:spcPts val="580"/>
              </a:spcBef>
              <a:buNone/>
              <a:defRPr/>
            </a:pPr>
            <a:endParaRPr lang="en-US" sz="4200" dirty="0"/>
          </a:p>
          <a:p>
            <a:endParaRPr lang="en-US" dirty="0"/>
          </a:p>
        </p:txBody>
      </p:sp>
      <p:pic>
        <p:nvPicPr>
          <p:cNvPr id="5" name="Picture 4" descr="http://www-sms.stjohns.k12.fl.us/wp-content/uploads/2017/01/IMG_4173-991x4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9255">
            <a:off x="9065768" y="482476"/>
            <a:ext cx="2904159" cy="1934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ymail_attachmentId55" descr="f4fa7e71-b515-4d63-b288-9331b350e95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9" b="14189"/>
          <a:stretch/>
        </p:blipFill>
        <p:spPr bwMode="auto">
          <a:xfrm>
            <a:off x="5460957" y="4993967"/>
            <a:ext cx="3076565" cy="1594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ymail_attachmentId56" descr="597a27d0-b328-4b09-89de-42cbbaabc08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1941">
            <a:off x="8550860" y="4477333"/>
            <a:ext cx="2413551" cy="1810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ymail_attachmentId54" descr="de658c24-f19e-4d2e-9760-71af215ef24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8224">
            <a:off x="9698524" y="2354549"/>
            <a:ext cx="1833204" cy="2444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2668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>
            <a:spLocks noGrp="1"/>
          </p:cNvSpPr>
          <p:nvPr>
            <p:ph sz="quarter" idx="13"/>
          </p:nvPr>
        </p:nvSpPr>
        <p:spPr>
          <a:xfrm>
            <a:off x="1514468" y="1371600"/>
            <a:ext cx="8412879" cy="4904912"/>
          </a:xfrm>
        </p:spPr>
        <p:txBody>
          <a:bodyPr>
            <a:noAutofit/>
          </a:bodyPr>
          <a:lstStyle/>
          <a:p>
            <a:r>
              <a:rPr lang="en-US" sz="3600" dirty="0"/>
              <a:t>Character Counts</a:t>
            </a:r>
          </a:p>
          <a:p>
            <a:r>
              <a:rPr lang="en-US" sz="3600" dirty="0"/>
              <a:t>Anti-Bullying Programs</a:t>
            </a:r>
          </a:p>
          <a:p>
            <a:r>
              <a:rPr lang="en-US" sz="3600" dirty="0"/>
              <a:t>Alcohol &amp; Drug </a:t>
            </a:r>
            <a:r>
              <a:rPr lang="en-US" sz="3600" dirty="0" smtClean="0"/>
              <a:t>Education</a:t>
            </a:r>
          </a:p>
          <a:p>
            <a:r>
              <a:rPr lang="en-US" sz="3600" dirty="0" smtClean="0"/>
              <a:t>Guest Speakers</a:t>
            </a:r>
            <a:endParaRPr lang="en-US" sz="3600" dirty="0"/>
          </a:p>
          <a:p>
            <a:r>
              <a:rPr lang="en-US" sz="3600" dirty="0"/>
              <a:t>Monthly Safety Drills</a:t>
            </a:r>
          </a:p>
          <a:p>
            <a:r>
              <a:rPr lang="en-US" sz="3600" dirty="0"/>
              <a:t>Surveillance </a:t>
            </a:r>
            <a:r>
              <a:rPr lang="en-US" sz="3600" dirty="0" smtClean="0"/>
              <a:t>Cameras</a:t>
            </a:r>
          </a:p>
          <a:p>
            <a:r>
              <a:rPr lang="en-US" sz="3600" dirty="0" smtClean="0"/>
              <a:t>YMCA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1514468" y="363377"/>
            <a:ext cx="8615244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4400" b="1" dirty="0">
                <a:solidFill>
                  <a:srgbClr val="FF0000"/>
                </a:solidFill>
              </a:rPr>
              <a:t>Building a Safe Learning Community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018" y="2097324"/>
            <a:ext cx="3451637" cy="34516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99430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ight spots">
            <a:extLst>
              <a:ext uri="{FF2B5EF4-FFF2-40B4-BE49-F238E27FC236}">
                <a16:creationId xmlns:a16="http://schemas.microsoft.com/office/drawing/2014/main" id="{1A23FE0C-9A67-334E-9B7F-83AA9CF63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632" y="-786"/>
            <a:ext cx="12192000" cy="6857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980" y="232462"/>
            <a:ext cx="6095779" cy="34989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5705" y="3766662"/>
            <a:ext cx="2072971" cy="2025459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75575" y="3026646"/>
            <a:ext cx="3645036" cy="97745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Schoology.com</a:t>
            </a:r>
          </a:p>
        </p:txBody>
      </p:sp>
      <p:sp>
        <p:nvSpPr>
          <p:cNvPr id="3" name="TextBox 2"/>
          <p:cNvSpPr txBox="1"/>
          <p:nvPr/>
        </p:nvSpPr>
        <p:spPr>
          <a:xfrm rot="354356">
            <a:off x="4297278" y="3582013"/>
            <a:ext cx="49338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SAC - School Advisory Committee</a:t>
            </a:r>
          </a:p>
          <a:p>
            <a:pPr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0974922">
            <a:off x="588229" y="4251282"/>
            <a:ext cx="46995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PTO - Parent Teacher Organization</a:t>
            </a:r>
          </a:p>
          <a:p>
            <a:pPr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694360">
            <a:off x="8352080" y="280157"/>
            <a:ext cx="402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b="1" dirty="0">
                <a:solidFill>
                  <a:srgbClr val="FF0000"/>
                </a:solidFill>
              </a:rPr>
              <a:t>School Messenger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9918874">
            <a:off x="475730" y="1119894"/>
            <a:ext cx="3809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Communication 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Cornerstone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35306" y="5477469"/>
            <a:ext cx="31867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3600" b="1" dirty="0">
                <a:solidFill>
                  <a:srgbClr val="FF0000"/>
                </a:solidFill>
              </a:rPr>
              <a:t>@SMSEagles16</a:t>
            </a:r>
          </a:p>
        </p:txBody>
      </p:sp>
    </p:spTree>
    <p:extLst>
      <p:ext uri="{BB962C8B-B14F-4D97-AF65-F5344CB8AC3E}">
        <p14:creationId xmlns:p14="http://schemas.microsoft.com/office/powerpoint/2010/main" val="167166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>
            <a:spLocks noGrp="1"/>
          </p:cNvSpPr>
          <p:nvPr>
            <p:ph sz="quarter" idx="13"/>
          </p:nvPr>
        </p:nvSpPr>
        <p:spPr>
          <a:xfrm>
            <a:off x="991892" y="176734"/>
            <a:ext cx="8834034" cy="592185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do I ask for assistance?</a:t>
            </a:r>
          </a:p>
          <a:p>
            <a:r>
              <a:rPr lang="en-US" sz="3200" dirty="0"/>
              <a:t>Specific class questions -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Classroom Teacher</a:t>
            </a:r>
          </a:p>
          <a:p>
            <a:r>
              <a:rPr lang="en-US" sz="3200" dirty="0"/>
              <a:t>General academic questions or emotional and social concerns -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Guidance Counselor</a:t>
            </a:r>
          </a:p>
          <a:p>
            <a:pPr lvl="1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Ms. Fortune (8</a:t>
            </a:r>
            <a:r>
              <a:rPr lang="en-US" sz="3200" b="1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7</a:t>
            </a:r>
            <a:r>
              <a:rPr lang="en-US" sz="3200" b="1" baseline="30000" dirty="0" smtClean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M-Z) 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Mr. Tagliarini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(6</a:t>
            </a:r>
            <a:r>
              <a:rPr lang="en-US" sz="3200" b="1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, 7</a:t>
            </a:r>
            <a:r>
              <a:rPr lang="en-US" sz="3200" b="1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A-L)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200" dirty="0"/>
              <a:t>Behavioral concerns -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Dean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Hayes</a:t>
            </a:r>
          </a:p>
          <a:p>
            <a:r>
              <a:rPr lang="en-US" sz="3200" dirty="0" smtClean="0"/>
              <a:t>Media Center-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Mrs. Barnard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200" dirty="0"/>
              <a:t>Reading Plus / Literacy </a:t>
            </a:r>
            <a:r>
              <a:rPr lang="en-US" sz="3200" dirty="0" smtClean="0"/>
              <a:t>–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Mr. Hodges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200" dirty="0"/>
              <a:t>Home Access Center -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Ms. Willey</a:t>
            </a:r>
          </a:p>
          <a:p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70156">
            <a:off x="8901961" y="3316636"/>
            <a:ext cx="2485668" cy="1878482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 rot="1051613">
            <a:off x="11148764" y="2889394"/>
            <a:ext cx="823270" cy="71155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 rot="1051613">
            <a:off x="8541622" y="4979936"/>
            <a:ext cx="471570" cy="51089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 rot="1051613">
            <a:off x="7937848" y="4147694"/>
            <a:ext cx="823270" cy="71155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1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What is Title 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356102"/>
            <a:ext cx="10363826" cy="4435097"/>
          </a:xfrm>
        </p:spPr>
        <p:txBody>
          <a:bodyPr>
            <a:normAutofit/>
          </a:bodyPr>
          <a:lstStyle/>
          <a:p>
            <a:r>
              <a:rPr lang="en-US" sz="2400" dirty="0"/>
              <a:t>Title I is a federal program designed to offer </a:t>
            </a:r>
            <a:r>
              <a:rPr lang="en-US" sz="2400" u="sng" dirty="0"/>
              <a:t>supplemental</a:t>
            </a:r>
            <a:r>
              <a:rPr lang="en-US" sz="2400" dirty="0"/>
              <a:t> services and supplies at schools with a high rate of poverty to ensure that every child has access to a quality education.</a:t>
            </a:r>
          </a:p>
          <a:p>
            <a:r>
              <a:rPr lang="en-US" sz="2400" dirty="0"/>
              <a:t>SMS is one of 12 Title I schools in St. Johns County (50% or more of students qualify for free/reduced lunch). </a:t>
            </a:r>
          </a:p>
          <a:p>
            <a:r>
              <a:rPr lang="en-US" sz="2400" dirty="0"/>
              <a:t>At SMS, Title I funding supports student achievement through: </a:t>
            </a:r>
          </a:p>
          <a:p>
            <a:pPr lvl="1"/>
            <a:r>
              <a:rPr lang="en-US" sz="2400" b="1" i="1" dirty="0" smtClean="0"/>
              <a:t>Differentiated </a:t>
            </a:r>
            <a:r>
              <a:rPr lang="en-US" sz="2400" b="1" i="1" dirty="0"/>
              <a:t>teaching methods and materials </a:t>
            </a:r>
            <a:endParaRPr lang="en-US" sz="2400" b="1" i="1" dirty="0">
              <a:highlight>
                <a:srgbClr val="FFFF00"/>
              </a:highlight>
            </a:endParaRPr>
          </a:p>
          <a:p>
            <a:pPr lvl="1"/>
            <a:r>
              <a:rPr lang="en-US" sz="2400" b="1" i="1" dirty="0"/>
              <a:t>Additional parent outreach and support via a Parent Liaison staff position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559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PTO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374612" y="1905000"/>
            <a:ext cx="4966212" cy="4685654"/>
          </a:xfrm>
        </p:spPr>
        <p:txBody>
          <a:bodyPr>
            <a:normAutofit/>
          </a:bodyPr>
          <a:lstStyle/>
          <a:p>
            <a:pPr lvl="0" fontAlgn="base"/>
            <a:r>
              <a:rPr lang="en-US" dirty="0"/>
              <a:t>Join PTO simply by giving us your email address tonight, or email us directly at PTOSebastian@gmail.com</a:t>
            </a:r>
          </a:p>
          <a:p>
            <a:pPr lvl="0" fontAlgn="base"/>
            <a:r>
              <a:rPr lang="en-US" dirty="0"/>
              <a:t>PTO </a:t>
            </a:r>
            <a:r>
              <a:rPr lang="en-US" dirty="0" smtClean="0"/>
              <a:t>meetings</a:t>
            </a:r>
            <a:endParaRPr lang="en-US" dirty="0"/>
          </a:p>
          <a:p>
            <a:pPr lvl="0" fontAlgn="base"/>
            <a:r>
              <a:rPr lang="en-US" dirty="0"/>
              <a:t>Volunteer opportunities: Eagle </a:t>
            </a:r>
            <a:r>
              <a:rPr lang="en-US" dirty="0" smtClean="0"/>
              <a:t>Store</a:t>
            </a:r>
            <a:endParaRPr lang="en-US" dirty="0"/>
          </a:p>
          <a:p>
            <a:pPr lvl="0" fontAlgn="base"/>
            <a:r>
              <a:rPr lang="en-US" dirty="0" smtClean="0"/>
              <a:t>Shop </a:t>
            </a:r>
            <a:r>
              <a:rPr lang="en-US" dirty="0"/>
              <a:t>through </a:t>
            </a:r>
            <a:r>
              <a:rPr lang="en-US" dirty="0" err="1"/>
              <a:t>AmazonSmile</a:t>
            </a:r>
            <a:r>
              <a:rPr lang="en-US" dirty="0"/>
              <a:t>! </a:t>
            </a:r>
          </a:p>
          <a:p>
            <a:pPr lvl="0" fontAlgn="base"/>
            <a:r>
              <a:rPr lang="en-US" dirty="0"/>
              <a:t>Consider becoming a Business Partner </a:t>
            </a:r>
          </a:p>
          <a:p>
            <a:pPr lvl="0" fontAlgn="base"/>
            <a:r>
              <a:rPr lang="en-US" dirty="0"/>
              <a:t>Buy SMS </a:t>
            </a:r>
            <a:r>
              <a:rPr lang="en-US" dirty="0" err="1"/>
              <a:t>Spiritwear</a:t>
            </a:r>
            <a:r>
              <a:rPr lang="en-US" dirty="0"/>
              <a:t> – more items to come before the holidays!  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888996" y="1573078"/>
            <a:ext cx="4897995" cy="4330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 smtClean="0"/>
              <a:t>2019-20 PTO </a:t>
            </a:r>
            <a:r>
              <a:rPr lang="en-US" b="1" u="sng" dirty="0"/>
              <a:t>Board Members</a:t>
            </a:r>
            <a:endParaRPr lang="en-US" b="1" dirty="0"/>
          </a:p>
          <a:p>
            <a:r>
              <a:rPr lang="en-US" dirty="0"/>
              <a:t>Jen Stevenson- President</a:t>
            </a:r>
          </a:p>
          <a:p>
            <a:r>
              <a:rPr lang="en-US" dirty="0"/>
              <a:t>Jo Ellen Parkey- Vice President</a:t>
            </a:r>
          </a:p>
          <a:p>
            <a:r>
              <a:rPr lang="en-US" dirty="0"/>
              <a:t>Stefanie McMaugh – Secretary</a:t>
            </a:r>
          </a:p>
          <a:p>
            <a:r>
              <a:rPr lang="en-US" dirty="0"/>
              <a:t>Jennifer Farrow – Treasurer</a:t>
            </a:r>
          </a:p>
          <a:p>
            <a:r>
              <a:rPr lang="en-US" dirty="0"/>
              <a:t>Jenny </a:t>
            </a:r>
            <a:r>
              <a:rPr lang="en-US" dirty="0" err="1"/>
              <a:t>Persson</a:t>
            </a:r>
            <a:r>
              <a:rPr lang="en-US" dirty="0"/>
              <a:t> – Asst. Treasurer</a:t>
            </a:r>
          </a:p>
          <a:p>
            <a:r>
              <a:rPr lang="en-US" dirty="0"/>
              <a:t>Jessica Hoffman – Eagle Store</a:t>
            </a:r>
          </a:p>
          <a:p>
            <a:r>
              <a:rPr lang="en-US" dirty="0"/>
              <a:t>Deidre Kenny/Jackie Baird - Hospitality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04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83127"/>
            <a:ext cx="10364451" cy="1066799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>
                <a:solidFill>
                  <a:srgbClr val="FF0000"/>
                </a:solidFill>
              </a:rPr>
              <a:t>Business partners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Thanks to our SMS Business Partners who have joined so far this year!  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5" y="825011"/>
            <a:ext cx="5106026" cy="598914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8000" u="sng" dirty="0"/>
              <a:t>Red </a:t>
            </a:r>
            <a:r>
              <a:rPr lang="en-US" sz="8000" u="sng" dirty="0" smtClean="0"/>
              <a:t> Partner</a:t>
            </a:r>
            <a:endParaRPr lang="en-US" sz="8000" dirty="0"/>
          </a:p>
          <a:p>
            <a:r>
              <a:rPr lang="en-US" sz="8000" dirty="0"/>
              <a:t>Gordon Dental</a:t>
            </a:r>
          </a:p>
          <a:p>
            <a:r>
              <a:rPr lang="en-US" sz="8000" dirty="0"/>
              <a:t>Jet Consulting Inc</a:t>
            </a:r>
            <a:r>
              <a:rPr lang="en-US" sz="8000" dirty="0" smtClean="0"/>
              <a:t>.</a:t>
            </a:r>
            <a:r>
              <a:rPr lang="en-US" sz="8000" dirty="0"/>
              <a:t> </a:t>
            </a:r>
            <a:endParaRPr lang="en-US" sz="8000" dirty="0" smtClean="0"/>
          </a:p>
          <a:p>
            <a:pPr marL="0" indent="0">
              <a:buNone/>
            </a:pPr>
            <a:endParaRPr lang="en-US" sz="8000" dirty="0"/>
          </a:p>
          <a:p>
            <a:pPr marL="0" indent="0">
              <a:buNone/>
            </a:pPr>
            <a:r>
              <a:rPr lang="en-US" sz="8000" u="sng" dirty="0"/>
              <a:t>Blue </a:t>
            </a:r>
            <a:r>
              <a:rPr lang="en-US" sz="8000" u="sng" dirty="0" smtClean="0"/>
              <a:t>Partner </a:t>
            </a:r>
            <a:endParaRPr lang="en-US" sz="8000" dirty="0"/>
          </a:p>
          <a:p>
            <a:r>
              <a:rPr lang="en-US" sz="8000" dirty="0"/>
              <a:t>T6 Studios LLC</a:t>
            </a:r>
          </a:p>
          <a:p>
            <a:r>
              <a:rPr lang="en-US" sz="8000" dirty="0"/>
              <a:t>The J. Phillip and </a:t>
            </a:r>
            <a:r>
              <a:rPr lang="en-US" sz="8000" dirty="0" err="1"/>
              <a:t>Davise</a:t>
            </a:r>
            <a:r>
              <a:rPr lang="en-US" sz="8000" dirty="0"/>
              <a:t> Mahoney Family</a:t>
            </a:r>
          </a:p>
          <a:p>
            <a:r>
              <a:rPr lang="en-US" sz="8000" dirty="0"/>
              <a:t>Florida Landscape and Nursery Inc.</a:t>
            </a:r>
          </a:p>
          <a:p>
            <a:r>
              <a:rPr lang="en-US" sz="8000" dirty="0"/>
              <a:t>Purple Olive</a:t>
            </a:r>
          </a:p>
          <a:p>
            <a:r>
              <a:rPr lang="en-US" sz="8000" dirty="0"/>
              <a:t>BEHST Builders</a:t>
            </a:r>
          </a:p>
          <a:p>
            <a:r>
              <a:rPr lang="en-US" sz="8000" dirty="0"/>
              <a:t>GZ Handyman Services LLC</a:t>
            </a:r>
          </a:p>
          <a:p>
            <a:r>
              <a:rPr lang="en-US" sz="8000" dirty="0"/>
              <a:t>A-Ford-Able Automotive Services, </a:t>
            </a:r>
            <a:r>
              <a:rPr lang="en-US" sz="8000" dirty="0" err="1"/>
              <a:t>Inc</a:t>
            </a:r>
            <a:endParaRPr lang="en-US" sz="8000" dirty="0"/>
          </a:p>
          <a:p>
            <a:r>
              <a:rPr lang="en-US" sz="8000" dirty="0"/>
              <a:t>Jersey Mike’s (catering dinner for teachers Thursday night)</a:t>
            </a:r>
          </a:p>
          <a:p>
            <a:r>
              <a:rPr lang="en-US" sz="8000" dirty="0"/>
              <a:t>Chicken Salad Chick (catering dinner for teachers on Tuesday)</a:t>
            </a:r>
          </a:p>
          <a:p>
            <a:pPr marL="0" indent="0">
              <a:buNone/>
            </a:pPr>
            <a:r>
              <a:rPr lang="en-US" sz="3200" dirty="0"/>
              <a:t> 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096000" y="868852"/>
            <a:ext cx="5105400" cy="547558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200" u="sng" dirty="0"/>
              <a:t>Eagles Partner </a:t>
            </a:r>
            <a:endParaRPr lang="en-US" sz="2200" dirty="0"/>
          </a:p>
          <a:p>
            <a:r>
              <a:rPr lang="en-US" sz="2200" dirty="0"/>
              <a:t>Realtor, Sunshine Realty, Dan Lang</a:t>
            </a:r>
          </a:p>
          <a:p>
            <a:pPr marL="0" indent="0">
              <a:buNone/>
            </a:pPr>
            <a:r>
              <a:rPr lang="en-US" sz="2200" dirty="0"/>
              <a:t> </a:t>
            </a:r>
            <a:r>
              <a:rPr lang="fr-FR" sz="2200" b="1" dirty="0"/>
              <a:t/>
            </a:r>
            <a:br>
              <a:rPr lang="fr-FR" sz="2200" b="1" dirty="0"/>
            </a:br>
            <a:r>
              <a:rPr lang="en-US" sz="2200" u="sng" dirty="0"/>
              <a:t>Principal </a:t>
            </a:r>
            <a:endParaRPr lang="en-US" sz="2200" u="sng" dirty="0" smtClean="0"/>
          </a:p>
          <a:p>
            <a:pPr marL="0" indent="0">
              <a:buNone/>
            </a:pPr>
            <a:r>
              <a:rPr lang="en-US" sz="2200" dirty="0" smtClean="0"/>
              <a:t>Diane's </a:t>
            </a:r>
            <a:r>
              <a:rPr lang="en-US" sz="2200" dirty="0"/>
              <a:t>Natural Market</a:t>
            </a:r>
          </a:p>
          <a:p>
            <a:r>
              <a:rPr lang="en-US" sz="2200" dirty="0"/>
              <a:t>Bailey Health Solutions</a:t>
            </a:r>
          </a:p>
          <a:p>
            <a:r>
              <a:rPr lang="en-US" sz="2200" dirty="0" err="1"/>
              <a:t>Abare</a:t>
            </a:r>
            <a:r>
              <a:rPr lang="en-US" sz="2200" dirty="0"/>
              <a:t>, </a:t>
            </a:r>
            <a:r>
              <a:rPr lang="en-US" sz="2200" dirty="0" err="1"/>
              <a:t>Kresge</a:t>
            </a:r>
            <a:r>
              <a:rPr lang="en-US" sz="2200" dirty="0"/>
              <a:t> &amp; Associates</a:t>
            </a:r>
          </a:p>
          <a:p>
            <a:r>
              <a:rPr lang="en-US" sz="2200" dirty="0"/>
              <a:t>Coastal Foot and Ankle Wellness Center</a:t>
            </a:r>
          </a:p>
          <a:p>
            <a:r>
              <a:rPr lang="en-US" sz="2200" dirty="0"/>
              <a:t>Marble Slab </a:t>
            </a:r>
            <a:r>
              <a:rPr lang="en-US" sz="2200" dirty="0" smtClean="0"/>
              <a:t>Creamery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u="sng" dirty="0"/>
              <a:t>Pinnacle </a:t>
            </a:r>
            <a:r>
              <a:rPr lang="en-US" sz="2200" u="sng" dirty="0" smtClean="0"/>
              <a:t> </a:t>
            </a:r>
            <a:endParaRPr lang="en-US" sz="2200" dirty="0"/>
          </a:p>
          <a:p>
            <a:r>
              <a:rPr lang="en-US" sz="2200" dirty="0"/>
              <a:t>The Halbrook Family Foundation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8339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ght spots">
            <a:extLst>
              <a:ext uri="{FF2B5EF4-FFF2-40B4-BE49-F238E27FC236}">
                <a16:creationId xmlns:a16="http://schemas.microsoft.com/office/drawing/2014/main" id="{1A23FE0C-9A67-334E-9B7F-83AA9CF636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632" y="-786"/>
            <a:ext cx="1219200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9575"/>
            <a:ext cx="10456590" cy="135172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>Opportunities this evening</a:t>
            </a:r>
            <a:r>
              <a:rPr lang="en-US" dirty="0" smtClean="0"/>
              <a:t>	</a:t>
            </a:r>
            <a:br>
              <a:rPr lang="en-US" dirty="0" smtClean="0"/>
            </a:b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6287" y="1252331"/>
            <a:ext cx="11330609" cy="543670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Book fair in the </a:t>
            </a:r>
            <a:r>
              <a:rPr lang="en-US" sz="2800" dirty="0"/>
              <a:t>M</a:t>
            </a:r>
            <a:r>
              <a:rPr lang="en-US" sz="2800" dirty="0" smtClean="0"/>
              <a:t>edia </a:t>
            </a:r>
            <a:r>
              <a:rPr lang="en-US" sz="2800" dirty="0"/>
              <a:t>C</a:t>
            </a:r>
            <a:r>
              <a:rPr lang="en-US" sz="2800" dirty="0" smtClean="0"/>
              <a:t>enter</a:t>
            </a:r>
          </a:p>
          <a:p>
            <a:r>
              <a:rPr lang="en-US" sz="2800" dirty="0" smtClean="0"/>
              <a:t>PTO in the Media Center</a:t>
            </a:r>
          </a:p>
          <a:p>
            <a:r>
              <a:rPr lang="en-US" sz="2800" dirty="0" smtClean="0"/>
              <a:t>SJCPLS in the Media Center</a:t>
            </a:r>
          </a:p>
          <a:p>
            <a:r>
              <a:rPr lang="en-US" sz="2800" dirty="0" smtClean="0"/>
              <a:t>Mr. </a:t>
            </a:r>
            <a:r>
              <a:rPr lang="en-US" sz="2800" dirty="0"/>
              <a:t>H</a:t>
            </a:r>
            <a:r>
              <a:rPr lang="en-US" sz="2800" dirty="0" smtClean="0"/>
              <a:t>odges in the media center to answer any questions on literacy or inquiry hour</a:t>
            </a:r>
          </a:p>
          <a:p>
            <a:endParaRPr lang="en-US" sz="2800" dirty="0" smtClean="0"/>
          </a:p>
          <a:p>
            <a:r>
              <a:rPr lang="en-US" sz="2800" dirty="0" smtClean="0"/>
              <a:t>Visit classrooms to meet the teachers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3319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71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light spots">
            <a:extLst>
              <a:ext uri="{FF2B5EF4-FFF2-40B4-BE49-F238E27FC236}">
                <a16:creationId xmlns:a16="http://schemas.microsoft.com/office/drawing/2014/main" id="{1A23FE0C-9A67-334E-9B7F-83AA9CF63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68" y="151614"/>
            <a:ext cx="12192000" cy="6857990"/>
          </a:xfrm>
          <a:prstGeom prst="rect">
            <a:avLst/>
          </a:prstGeom>
        </p:spPr>
      </p:pic>
      <p:pic>
        <p:nvPicPr>
          <p:cNvPr id="39" name="Picture 38" descr="light spots">
            <a:extLst>
              <a:ext uri="{FF2B5EF4-FFF2-40B4-BE49-F238E27FC236}">
                <a16:creationId xmlns:a16="http://schemas.microsoft.com/office/drawing/2014/main" id="{1A23FE0C-9A67-334E-9B7F-83AA9CF63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632" y="-786"/>
            <a:ext cx="12192000" cy="6857990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F2CC0B-D5F1-40B8-9CC6-4A36850B66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6081D-517B-5D43-A7B4-E67DDEDC0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1871" y="3894360"/>
            <a:ext cx="8915399" cy="2262781"/>
          </a:xfrm>
        </p:spPr>
        <p:txBody>
          <a:bodyPr>
            <a:normAutofit/>
          </a:bodyPr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D75439-C766-134A-A0D0-BE002D8B0A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31C6CE6-1810-44ED-A6D7-3FF53040AE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F6D8BFE-D0D0-4BAE-9D5A-701DE7D3CE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53F86D30-CEDB-4D96-AF73-AA3CD5A437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F5187540-C4C8-410C-A395-69FCB1C86C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75BD6E4A-797C-451B-B08F-D99C1A9D13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0D241082-BAFA-462E-827B-5814B020F5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2920CCBD-116D-450B-9608-99F05F7D78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A57CD3DE-CEAF-4BD4-A5EF-24B3E622BB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4EC3258C-366B-4629-A7D3-5173D3637D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D444D63A-CE2B-4ACD-BA0E-4ADECAD86F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7A504DF6-187A-4A54-96E8-3F3F28AAAA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FE04C6F5-6DC5-4C7E-9278-9BE624FC78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94A02D9B-E6A9-4D6A-9D2A-D81C768024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78034A6-3565-46AA-9E73-1C954666AB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04947AA2-A772-42CB-9CEC-065095D3DC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83C52D84-DEC1-4E16-972E-8EEA5D5224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2036A28D-EF09-41F7-906F-CF4053615A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EE8D92C7-C907-4120-95E3-80E3DC85BB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BBCEAAB8-CD22-41D7-B330-702682A27C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6BBC1FEE-3D72-492B-8D8A-BE1A55076F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C28C6E5C-C393-435C-96A1-AA2859BDCB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2C2C991F-AC51-4DF5-B8DD-19B08C1CBF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9C916B5F-285D-4F5A-9085-6781753AFB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0375DD5F-9D17-4873-B697-3D44A5EBEC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A159BBC7-6A8B-4612-94A8-56323452C7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177C901C-F8DE-4C99-95C8-F8CA1B84F7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D1D655F2-6D15-4265-ADEE-EF0075C139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Freeform 69">
            <a:extLst>
              <a:ext uri="{FF2B5EF4-FFF2-40B4-BE49-F238E27FC236}">
                <a16:creationId xmlns:a16="http://schemas.microsoft.com/office/drawing/2014/main" id="{3248A930-1A6E-4EFB-8213-D1AC735BE0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43" name="Picture 42" descr="light spots">
            <a:extLst>
              <a:ext uri="{FF2B5EF4-FFF2-40B4-BE49-F238E27FC236}">
                <a16:creationId xmlns:a16="http://schemas.microsoft.com/office/drawing/2014/main" id="{1A23FE0C-9A67-334E-9B7F-83AA9CF63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4458" y="10"/>
            <a:ext cx="12192000" cy="6857990"/>
          </a:xfrm>
          <a:prstGeom prst="rect">
            <a:avLst/>
          </a:prstGeom>
        </p:spPr>
      </p:pic>
      <p:pic>
        <p:nvPicPr>
          <p:cNvPr id="49" name="Picture 20" descr="Team Work PNG P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770" y="1359836"/>
            <a:ext cx="7226179" cy="399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73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873883" y="609821"/>
            <a:ext cx="11467130" cy="50391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/>
              <a:t>Sebastian Middle School’s vision is to cultivate high achieving, college and career ready students who excel in a complex and changing world.</a:t>
            </a:r>
          </a:p>
        </p:txBody>
      </p:sp>
      <p:pic>
        <p:nvPicPr>
          <p:cNvPr id="2" name="Picture 1" descr="4 Reasons for a Logo Redesign - Jayce-o-Yest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115" y="3527605"/>
            <a:ext cx="7346738" cy="333039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0108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74354" y="945397"/>
            <a:ext cx="7941143" cy="59662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600" b="1" dirty="0">
                <a:solidFill>
                  <a:srgbClr val="FF0000"/>
                </a:solidFill>
              </a:rPr>
              <a:t>Our Core Values</a:t>
            </a:r>
            <a:endParaRPr lang="en-US" sz="1100" b="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5400" dirty="0"/>
              <a:t> </a:t>
            </a:r>
            <a:r>
              <a:rPr lang="en-US" sz="4000" dirty="0" smtClean="0"/>
              <a:t>Personalization</a:t>
            </a:r>
            <a:endParaRPr lang="en-US" sz="4000" dirty="0"/>
          </a:p>
          <a:p>
            <a:pPr>
              <a:lnSpc>
                <a:spcPct val="100000"/>
              </a:lnSpc>
            </a:pPr>
            <a:r>
              <a:rPr lang="en-US" sz="4000" dirty="0"/>
              <a:t> Growth Mindset</a:t>
            </a:r>
          </a:p>
          <a:p>
            <a:pPr>
              <a:lnSpc>
                <a:spcPct val="100000"/>
              </a:lnSpc>
            </a:pPr>
            <a:r>
              <a:rPr lang="en-US" sz="4000" dirty="0"/>
              <a:t> Project Based Learning</a:t>
            </a:r>
          </a:p>
          <a:p>
            <a:pPr>
              <a:lnSpc>
                <a:spcPct val="100000"/>
              </a:lnSpc>
            </a:pPr>
            <a:r>
              <a:rPr lang="en-US" sz="4000" dirty="0"/>
              <a:t> STEAM &amp; Blended </a:t>
            </a:r>
            <a:r>
              <a:rPr lang="en-US" sz="4000" dirty="0" smtClean="0"/>
              <a:t>Learning</a:t>
            </a:r>
          </a:p>
          <a:p>
            <a:pPr>
              <a:lnSpc>
                <a:spcPct val="100000"/>
              </a:lnSpc>
            </a:pPr>
            <a:r>
              <a:rPr lang="en-US" sz="4000" dirty="0" smtClean="0"/>
              <a:t>  Inquiry Based Learning</a:t>
            </a:r>
          </a:p>
          <a:p>
            <a:pPr marL="0" indent="0">
              <a:lnSpc>
                <a:spcPct val="100000"/>
              </a:lnSpc>
              <a:buNone/>
            </a:pPr>
            <a:endParaRPr lang="en-US" sz="4000" dirty="0"/>
          </a:p>
        </p:txBody>
      </p:sp>
      <p:pic>
        <p:nvPicPr>
          <p:cNvPr id="2" name="Picture 1" descr="Core Values - Highway Sign 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363" y="1835572"/>
            <a:ext cx="4005632" cy="26670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7556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835456" y="391887"/>
            <a:ext cx="9201150" cy="77099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5400" b="1" dirty="0" smtClean="0">
                <a:solidFill>
                  <a:srgbClr val="FF0000"/>
                </a:solidFill>
              </a:rPr>
              <a:t>Implementation</a:t>
            </a:r>
            <a:endParaRPr lang="en-US" sz="5400" b="1" dirty="0">
              <a:solidFill>
                <a:srgbClr val="FF0000"/>
              </a:solidFill>
            </a:endParaRPr>
          </a:p>
          <a:p>
            <a:pPr lvl="1" fontAlgn="ctr"/>
            <a:r>
              <a:rPr lang="en-US" sz="3200" b="1" dirty="0"/>
              <a:t>Personalization and Growth </a:t>
            </a:r>
            <a:r>
              <a:rPr lang="en-US" sz="3200" b="1" dirty="0" smtClean="0"/>
              <a:t>Mindset</a:t>
            </a:r>
          </a:p>
          <a:p>
            <a:pPr lvl="1" fontAlgn="ctr"/>
            <a:r>
              <a:rPr lang="en-US" sz="3200" b="1" dirty="0" smtClean="0"/>
              <a:t>Single School Culture</a:t>
            </a:r>
            <a:endParaRPr lang="en-US" sz="3200" b="1" dirty="0"/>
          </a:p>
          <a:p>
            <a:pPr lvl="1" fontAlgn="ctr"/>
            <a:r>
              <a:rPr lang="en-US" sz="3200" b="1" dirty="0" smtClean="0"/>
              <a:t>Inquiry Hour </a:t>
            </a:r>
            <a:r>
              <a:rPr lang="en-US" sz="3200" dirty="0"/>
              <a:t>Wednesdays </a:t>
            </a:r>
            <a:r>
              <a:rPr lang="en-US" sz="3200" dirty="0" smtClean="0"/>
              <a:t>– A/B</a:t>
            </a:r>
            <a:r>
              <a:rPr lang="en-US" sz="3200" dirty="0"/>
              <a:t> </a:t>
            </a:r>
            <a:r>
              <a:rPr lang="en-US" sz="3200" dirty="0" smtClean="0"/>
              <a:t>schedule </a:t>
            </a:r>
            <a:r>
              <a:rPr lang="en-US" sz="3200" dirty="0"/>
              <a:t>- </a:t>
            </a:r>
            <a:r>
              <a:rPr lang="en-US" sz="3200" dirty="0" smtClean="0"/>
              <a:t>project based learning</a:t>
            </a:r>
            <a:endParaRPr lang="en-US" sz="3200" dirty="0"/>
          </a:p>
          <a:p>
            <a:pPr lvl="1" fontAlgn="ctr"/>
            <a:r>
              <a:rPr lang="en-US" sz="3200" b="1" dirty="0" smtClean="0"/>
              <a:t>Eagle Points with PBIS Rewards </a:t>
            </a:r>
            <a:r>
              <a:rPr lang="en-US" sz="3200" dirty="0"/>
              <a:t>- Eagles Nest &amp; Incentives</a:t>
            </a:r>
          </a:p>
          <a:p>
            <a:pPr lvl="1" fontAlgn="ctr"/>
            <a:r>
              <a:rPr lang="en-US" sz="3200" b="1" dirty="0"/>
              <a:t>Parent Involvement </a:t>
            </a:r>
            <a:r>
              <a:rPr lang="en-US" sz="3200" dirty="0"/>
              <a:t>- PTO, SAC, Communication Cornerstone</a:t>
            </a:r>
          </a:p>
        </p:txBody>
      </p:sp>
    </p:spTree>
    <p:extLst>
      <p:ext uri="{BB962C8B-B14F-4D97-AF65-F5344CB8AC3E}">
        <p14:creationId xmlns:p14="http://schemas.microsoft.com/office/powerpoint/2010/main" val="134480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10791" y="508964"/>
            <a:ext cx="8911687" cy="128089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Growth Mindset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032" y="1667934"/>
            <a:ext cx="7721204" cy="48344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TextBox 8"/>
          <p:cNvSpPr txBox="1"/>
          <p:nvPr/>
        </p:nvSpPr>
        <p:spPr>
          <a:xfrm rot="1320998">
            <a:off x="7121432" y="1418330"/>
            <a:ext cx="4583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Thursday November 7th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354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Single School Culture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05228" y="1666067"/>
            <a:ext cx="3789335" cy="491040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610029" y="1666067"/>
            <a:ext cx="3761577" cy="491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5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light spots">
            <a:extLst>
              <a:ext uri="{FF2B5EF4-FFF2-40B4-BE49-F238E27FC236}">
                <a16:creationId xmlns:a16="http://schemas.microsoft.com/office/drawing/2014/main" id="{1A23FE0C-9A67-334E-9B7F-83AA9CF636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632" y="-786"/>
            <a:ext cx="12192000" cy="6857990"/>
          </a:xfrm>
          <a:prstGeom prst="rect">
            <a:avLst/>
          </a:prstGeom>
        </p:spPr>
      </p:pic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4615"/>
              </p:ext>
            </p:extLst>
          </p:nvPr>
        </p:nvGraphicFramePr>
        <p:xfrm>
          <a:off x="280001" y="1239497"/>
          <a:ext cx="11443856" cy="5374750"/>
        </p:xfrm>
        <a:graphic>
          <a:graphicData uri="http://schemas.openxmlformats.org/drawingml/2006/table">
            <a:tbl>
              <a:tblPr firstRow="1" firstCol="1" bandRow="1"/>
              <a:tblGrid>
                <a:gridCol w="5721928">
                  <a:extLst>
                    <a:ext uri="{9D8B030D-6E8A-4147-A177-3AD203B41FA5}">
                      <a16:colId xmlns:a16="http://schemas.microsoft.com/office/drawing/2014/main" val="4284372768"/>
                    </a:ext>
                  </a:extLst>
                </a:gridCol>
                <a:gridCol w="5721928">
                  <a:extLst>
                    <a:ext uri="{9D8B030D-6E8A-4147-A177-3AD203B41FA5}">
                      <a16:colId xmlns:a16="http://schemas.microsoft.com/office/drawing/2014/main" val="520544526"/>
                    </a:ext>
                  </a:extLst>
                </a:gridCol>
              </a:tblGrid>
              <a:tr h="2717009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 You have your </a:t>
                      </a:r>
                      <a:r>
                        <a:rPr lang="en-US" sz="3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3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lanner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 your sweatshirt </a:t>
                      </a:r>
                      <a:r>
                        <a:rPr lang="en-US" sz="3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hood 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down?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039666"/>
                  </a:ext>
                </a:extLst>
              </a:tr>
              <a:tr h="2657741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Are your earbuds </a:t>
                      </a:r>
                      <a:r>
                        <a:rPr lang="en-US" sz="11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and </a:t>
                      </a:r>
                    </a:p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3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phone 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away?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3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Do 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you need any 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help before I see you 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 tomorrow?  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179137"/>
                  </a:ext>
                </a:extLst>
              </a:tr>
            </a:tbl>
          </a:graphicData>
        </a:graphic>
      </p:graphicFrame>
      <p:pic>
        <p:nvPicPr>
          <p:cNvPr id="2082" name="Picture 3" descr="98CADDB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811" y="2582450"/>
            <a:ext cx="1990396" cy="179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471" y="1737552"/>
            <a:ext cx="1699491" cy="174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123" y="1925446"/>
            <a:ext cx="1545071" cy="16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7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160">
            <a:off x="2259483" y="5195749"/>
            <a:ext cx="1330673" cy="118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1" y="4313928"/>
            <a:ext cx="1895043" cy="171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533" y="5009124"/>
            <a:ext cx="1850984" cy="136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38"/>
          <p:cNvSpPr>
            <a:spLocks noChangeArrowheads="1"/>
          </p:cNvSpPr>
          <p:nvPr/>
        </p:nvSpPr>
        <p:spPr bwMode="auto">
          <a:xfrm>
            <a:off x="1355725" y="22590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40"/>
          <p:cNvSpPr>
            <a:spLocks noChangeArrowheads="1"/>
          </p:cNvSpPr>
          <p:nvPr/>
        </p:nvSpPr>
        <p:spPr bwMode="auto">
          <a:xfrm>
            <a:off x="1355725" y="27162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ectangle 41"/>
          <p:cNvSpPr>
            <a:spLocks noChangeArrowheads="1"/>
          </p:cNvSpPr>
          <p:nvPr/>
        </p:nvSpPr>
        <p:spPr bwMode="auto">
          <a:xfrm>
            <a:off x="669925" y="3173413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42"/>
          <p:cNvSpPr>
            <a:spLocks noChangeArrowheads="1"/>
          </p:cNvSpPr>
          <p:nvPr/>
        </p:nvSpPr>
        <p:spPr bwMode="auto">
          <a:xfrm>
            <a:off x="669925" y="47926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43"/>
          <p:cNvSpPr>
            <a:spLocks noChangeArrowheads="1"/>
          </p:cNvSpPr>
          <p:nvPr/>
        </p:nvSpPr>
        <p:spPr bwMode="auto">
          <a:xfrm>
            <a:off x="669925" y="64119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en-US" alt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44"/>
          <p:cNvSpPr>
            <a:spLocks noChangeArrowheads="1"/>
          </p:cNvSpPr>
          <p:nvPr/>
        </p:nvSpPr>
        <p:spPr bwMode="auto">
          <a:xfrm>
            <a:off x="1355725" y="2259013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45"/>
          <p:cNvSpPr>
            <a:spLocks noChangeArrowheads="1"/>
          </p:cNvSpPr>
          <p:nvPr/>
        </p:nvSpPr>
        <p:spPr bwMode="auto">
          <a:xfrm>
            <a:off x="1355725" y="2259013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46"/>
          <p:cNvSpPr>
            <a:spLocks noChangeArrowheads="1"/>
          </p:cNvSpPr>
          <p:nvPr/>
        </p:nvSpPr>
        <p:spPr bwMode="auto">
          <a:xfrm>
            <a:off x="1355725" y="2259013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47"/>
          <p:cNvSpPr>
            <a:spLocks noChangeArrowheads="1"/>
          </p:cNvSpPr>
          <p:nvPr/>
        </p:nvSpPr>
        <p:spPr bwMode="auto">
          <a:xfrm>
            <a:off x="1355725" y="2259013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48"/>
          <p:cNvSpPr>
            <a:spLocks noChangeArrowheads="1"/>
          </p:cNvSpPr>
          <p:nvPr/>
        </p:nvSpPr>
        <p:spPr bwMode="auto">
          <a:xfrm>
            <a:off x="1355725" y="64119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" name="Picture 50" descr="C:\Users\e004218\AppData\Local\Microsoft\Windows\INetCache\Content.MSO\98CADDB7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654" y="72986"/>
            <a:ext cx="896938" cy="905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51" descr="C:\Users\e004218\AppData\Local\Microsoft\Windows\INetCache\Content.MSO\98CADDB7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12" y="116603"/>
            <a:ext cx="896938" cy="905687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Text Box 2"/>
          <p:cNvSpPr txBox="1">
            <a:spLocks noChangeArrowheads="1"/>
          </p:cNvSpPr>
          <p:nvPr/>
        </p:nvSpPr>
        <p:spPr bwMode="auto">
          <a:xfrm>
            <a:off x="4918811" y="25164"/>
            <a:ext cx="3079750" cy="1204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Respect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wn Your Actions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ccept Differences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ealize Your Potential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7192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367749"/>
            <a:ext cx="10364451" cy="1391477"/>
          </a:xfrm>
        </p:spPr>
        <p:txBody>
          <a:bodyPr/>
          <a:lstStyle/>
          <a:p>
            <a:r>
              <a:rPr lang="en-US" sz="4400" b="1" i="1" dirty="0" smtClean="0">
                <a:solidFill>
                  <a:srgbClr val="FF0000"/>
                </a:solidFill>
              </a:rPr>
              <a:t>Positive Behavior Incentives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04995" y="1430931"/>
            <a:ext cx="10572605" cy="4360269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Students are able to earn points in class and monitor their points through the app</a:t>
            </a:r>
          </a:p>
          <a:p>
            <a:endParaRPr lang="en-US" sz="2400" dirty="0"/>
          </a:p>
          <a:p>
            <a:r>
              <a:rPr lang="en-US" sz="2400" b="1" dirty="0" smtClean="0"/>
              <a:t>Classroom Incentives</a:t>
            </a:r>
            <a:endParaRPr lang="en-US" sz="2400" dirty="0" smtClean="0"/>
          </a:p>
          <a:p>
            <a:pPr lvl="1"/>
            <a:r>
              <a:rPr lang="en-US" sz="2400" dirty="0" smtClean="0"/>
              <a:t>Flexible seating</a:t>
            </a:r>
          </a:p>
          <a:p>
            <a:pPr lvl="1"/>
            <a:r>
              <a:rPr lang="en-US" sz="2400" dirty="0" smtClean="0"/>
              <a:t>Homework pass</a:t>
            </a:r>
          </a:p>
          <a:p>
            <a:pPr lvl="1"/>
            <a:r>
              <a:rPr lang="en-US" sz="2400" dirty="0" smtClean="0"/>
              <a:t>Corner store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r>
              <a:rPr lang="en-US" sz="2400" b="1" dirty="0" smtClean="0"/>
              <a:t>School Wide Incentives</a:t>
            </a:r>
          </a:p>
          <a:p>
            <a:pPr lvl="1"/>
            <a:r>
              <a:rPr lang="en-US" sz="2400" dirty="0" smtClean="0"/>
              <a:t>Dances</a:t>
            </a:r>
          </a:p>
          <a:p>
            <a:pPr lvl="1"/>
            <a:r>
              <a:rPr lang="en-US" sz="2400" dirty="0" smtClean="0"/>
              <a:t>Eagle Store</a:t>
            </a:r>
          </a:p>
          <a:p>
            <a:pPr lvl="1"/>
            <a:r>
              <a:rPr lang="en-US" sz="2400" dirty="0" smtClean="0"/>
              <a:t>Eagle’s Nest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620" y="2220060"/>
            <a:ext cx="3041065" cy="297136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Picture 2" descr="Image result for pbis rewar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898" y="4523148"/>
            <a:ext cx="1936328" cy="1936328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66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Custom 2">
      <a:dk1>
        <a:sysClr val="windowText" lastClr="000000"/>
      </a:dk1>
      <a:lt1>
        <a:srgbClr val="000000"/>
      </a:lt1>
      <a:dk2>
        <a:srgbClr val="73DCE7"/>
      </a:dk2>
      <a:lt2>
        <a:srgbClr val="000000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766309_Event Plan Wisp Design_SL_V1.pptx" id="{BF5614A6-2C68-45C5-808B-A03847169876}" vid="{EF7DD8D8-94B0-4706-A3A0-4A5CFF60D7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6428C60-BADF-461E-ACB1-6AC412BA55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432D6E-6060-4177-BFA8-C98B20AA20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9791FE0-E525-44F5-B24B-E8E5757CF5F2}">
  <ds:schemaRefs>
    <ds:schemaRef ds:uri="16c05727-aa75-4e4a-9b5f-8a80a1165891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www.w3.org/XML/1998/namespace"/>
    <ds:schemaRef ds:uri="http://purl.org/dc/elements/1.1/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Event plan Wisp design</Template>
  <TotalTime>0</TotalTime>
  <Words>786</Words>
  <Application>Microsoft Office PowerPoint</Application>
  <PresentationFormat>Widescreen</PresentationFormat>
  <Paragraphs>222</Paragraphs>
  <Slides>28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Century Gothic</vt:lpstr>
      <vt:lpstr>Gill Sans MT</vt:lpstr>
      <vt:lpstr>Mangal</vt:lpstr>
      <vt:lpstr>Times New Roman</vt:lpstr>
      <vt:lpstr>Wingdings</vt:lpstr>
      <vt:lpstr>Wingdings 3</vt:lpstr>
      <vt:lpstr>Wisp</vt:lpstr>
      <vt:lpstr>PowerPoint Presentation</vt:lpstr>
      <vt:lpstr>Mrs. Gabaldon, Principal Mrs. Hensley, Asst. Principal Mr. Hayes, Dean Mr. Hodges, Literacy Coach Ms. Fortune, Guidance Counselor Mr. Tagliarini, Guidance Counselor </vt:lpstr>
      <vt:lpstr>PowerPoint Presentation</vt:lpstr>
      <vt:lpstr>PowerPoint Presentation</vt:lpstr>
      <vt:lpstr>PowerPoint Presentation</vt:lpstr>
      <vt:lpstr>Growth Mindset</vt:lpstr>
      <vt:lpstr>Single School Culture</vt:lpstr>
      <vt:lpstr>PowerPoint Presentation</vt:lpstr>
      <vt:lpstr>Positive Behavior Incentives </vt:lpstr>
      <vt:lpstr>PowerPoint Presentation</vt:lpstr>
      <vt:lpstr>PowerPoint Presentation</vt:lpstr>
      <vt:lpstr>Inquiry Hour-Semester 1</vt:lpstr>
      <vt:lpstr>Inquiry Hour-Semester 1</vt:lpstr>
      <vt:lpstr>Voice and Choice</vt:lpstr>
      <vt:lpstr>Exhibition</vt:lpstr>
      <vt:lpstr>PowerPoint Presentation</vt:lpstr>
      <vt:lpstr>PowerPoint Presentation</vt:lpstr>
      <vt:lpstr>PowerPoint Presentation</vt:lpstr>
      <vt:lpstr>Media Center - SSYRA</vt:lpstr>
      <vt:lpstr>Middle School Activities </vt:lpstr>
      <vt:lpstr>PowerPoint Presentation</vt:lpstr>
      <vt:lpstr>PowerPoint Presentation</vt:lpstr>
      <vt:lpstr>PowerPoint Presentation</vt:lpstr>
      <vt:lpstr>What is Title I?</vt:lpstr>
      <vt:lpstr>PTO</vt:lpstr>
      <vt:lpstr>Business partners Thanks to our SMS Business Partners who have joined so far this year!   </vt:lpstr>
      <vt:lpstr> Opportunities this evening   </vt:lpstr>
      <vt:lpstr>Thank you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2019-08-26T13:51:29Z</dcterms:created>
  <dcterms:modified xsi:type="dcterms:W3CDTF">2019-08-30T12:03:39Z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