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83" autoAdjust="0"/>
    <p:restoredTop sz="94660"/>
  </p:normalViewPr>
  <p:slideViewPr>
    <p:cSldViewPr snapToGrid="0">
      <p:cViewPr varScale="1">
        <p:scale>
          <a:sx n="59" d="100"/>
          <a:sy n="59" d="100"/>
        </p:scale>
        <p:origin x="930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99A2D-FDFB-4814-A845-E0CF86FA8E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AE6FBE-CA0D-4EC4-8BC1-1A9D5FA993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D94F7D-6584-4753-95E8-63D72564C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D857-23B4-445B-87CD-D7A1D50D85A6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986610-8E71-46E5-84BB-0F857356E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DA981-476D-42B9-8082-9D851185C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6D45-1A3B-410D-BF12-22FF52B530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900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69F27-1364-4CB3-8080-47FE0992D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5C79B9-979B-4776-821E-E2762DDEBE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ECDC8F-9E15-4D9F-9E62-09FF1FC66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D857-23B4-445B-87CD-D7A1D50D85A6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C10F6-8CE2-44E1-BA43-28A557A46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03395-1190-4E77-9C60-C3CFEF6FF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6D45-1A3B-410D-BF12-22FF52B530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553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93BA83-F6AA-4B77-8A91-B73FEDE5D7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69EA1F-866E-46EB-A519-D7D2F1F815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E330E-9731-4B26-A17B-2902EC00D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D857-23B4-445B-87CD-D7A1D50D85A6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79AFB-0B4A-4F1B-A35B-8CAB0AAB3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6E879-7F76-4C5F-9070-92371622D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6D45-1A3B-410D-BF12-22FF52B530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532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15ABB-6277-4A4D-BB7B-2B5EB2648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EF38D-E8FB-4402-BC88-674CB1DAF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968D8-FD85-4248-8DAE-8552B78F1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D857-23B4-445B-87CD-D7A1D50D85A6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67D77-A045-4317-9695-23C7073E8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17E40-79E8-4760-A186-257493A16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6D45-1A3B-410D-BF12-22FF52B530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34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81D95-B52B-4F2B-9146-4A0184080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519248-C244-4D86-B226-5E0BDD77AB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73B155-7C3C-43A7-A7E9-BBFB8DB47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D857-23B4-445B-87CD-D7A1D50D85A6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9F77B-3AAF-4332-9873-98DEE757B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8613B-3EC4-4818-9F25-47D07D19D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6D45-1A3B-410D-BF12-22FF52B530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79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B19CC-CF4E-4E09-B6CD-31B1CCA8E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21396-3A0E-4E74-900C-3EE629537C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5195F6-17EF-4D24-B22B-AFA7E47E0C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8B4BE1-CEB8-4103-B6A8-1980FF158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D857-23B4-445B-87CD-D7A1D50D85A6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F3EA2B-A93A-428A-8ED3-698F3C55B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4CA4F4-22EF-4278-BC4C-C407BB340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6D45-1A3B-410D-BF12-22FF52B530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948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7EEB2-D586-4CE4-8B1A-50C1A6B51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9D0610-5344-44AE-A511-C0B3DD79D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528F2B-A905-4794-8D41-5069B6E2A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938DE3-4DBD-48EA-90D5-AA0BA0A077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CEA72E-5807-4C9E-8F44-72803BE4F5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842C60-8F76-4E22-84BD-CC78DFEAF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D857-23B4-445B-87CD-D7A1D50D85A6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80C25-EC9A-40AD-90A2-0EFB35354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1ED79B-8C9F-496F-8809-05EDB13CF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6D45-1A3B-410D-BF12-22FF52B530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940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E6B84-2CE0-4BD9-A874-8B7B1AFA1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F3D6B7-2C08-4740-949C-15601C2E6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D857-23B4-445B-87CD-D7A1D50D85A6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05A3E4-68B7-44C1-9ECB-C6F00504F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BB72ED-1E43-4B95-90F6-52DD9C640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6D45-1A3B-410D-BF12-22FF52B530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927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52B391-DC34-4F61-B7D8-4B4991A57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D857-23B4-445B-87CD-D7A1D50D85A6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20C93E-D487-4179-914B-9AA5D16DB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81DB61-53E2-47FD-8211-1491A50FC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6D45-1A3B-410D-BF12-22FF52B530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844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CC072-8CAE-43B5-A019-B6611C9F2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894B0-537C-4C23-B8D8-937F542AE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0AAEF2-978D-4EB3-9EE0-C2C0295924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48BE8A-6661-4A99-9494-69273B8BA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D857-23B4-445B-87CD-D7A1D50D85A6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874FD0-149B-41CA-98FB-BE99617C2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7C8997-3819-4C8F-8337-6D72DD0BB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6D45-1A3B-410D-BF12-22FF52B530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162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11C56-BC5A-4AD7-B2B3-193F979C8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080AEE-41D2-4BB2-B64E-9A3EBE391F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0C14F4-AD60-44A6-A4D0-A362E88717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6B9CD9-F757-4D2B-ADD3-5596DE4FF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D857-23B4-445B-87CD-D7A1D50D85A6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A4BAB-F1E4-404F-AA84-E7EF85732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46249-99D6-4A4B-B2D4-8A0B3FC4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6D45-1A3B-410D-BF12-22FF52B530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996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4B848F-4840-4A4E-8593-F7F832E57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4D6E09-3BA4-4D25-B703-1196F2A6F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73F7B-C9E4-441F-95CD-630434047B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FD857-23B4-445B-87CD-D7A1D50D85A6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DB11F-A528-4B6F-9D7D-EAE0896506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76A40-C707-423E-84E4-C1E713C03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A6D45-1A3B-410D-BF12-22FF52B530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978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Missy.kennedy@stjohns.k12.fl.u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1110B-F1D1-491C-AA4A-46F1DF0B18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311640" cy="3815397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accent1"/>
                </a:solidFill>
              </a:rPr>
              <a:t/>
            </a:r>
            <a:br>
              <a:rPr lang="en-US" sz="3600" b="1" dirty="0">
                <a:solidFill>
                  <a:schemeClr val="accent1"/>
                </a:solidFill>
              </a:rPr>
            </a:br>
            <a:r>
              <a:rPr lang="en-US" sz="3600" b="1" dirty="0">
                <a:solidFill>
                  <a:schemeClr val="accent1"/>
                </a:solidFill>
              </a:rPr>
              <a:t/>
            </a:r>
            <a:br>
              <a:rPr lang="en-US" sz="3600" b="1" dirty="0">
                <a:solidFill>
                  <a:schemeClr val="accent1"/>
                </a:solidFill>
              </a:rPr>
            </a:br>
            <a:r>
              <a:rPr lang="en-US" sz="3600" b="1" dirty="0">
                <a:solidFill>
                  <a:schemeClr val="accent1"/>
                </a:solidFill>
              </a:rPr>
              <a:t/>
            </a:r>
            <a:br>
              <a:rPr lang="en-US" sz="3600" b="1" dirty="0">
                <a:solidFill>
                  <a:schemeClr val="accent1"/>
                </a:solidFill>
              </a:rPr>
            </a:br>
            <a:r>
              <a:rPr lang="en-US" sz="3600" b="1" dirty="0">
                <a:solidFill>
                  <a:schemeClr val="accent1"/>
                </a:solidFill>
              </a:rPr>
              <a:t/>
            </a:r>
            <a:br>
              <a:rPr lang="en-US" sz="3600" b="1" dirty="0">
                <a:solidFill>
                  <a:schemeClr val="accent1"/>
                </a:solidFill>
              </a:rPr>
            </a:br>
            <a:r>
              <a:rPr lang="en-US" sz="3600" b="1" dirty="0">
                <a:solidFill>
                  <a:schemeClr val="accent1"/>
                </a:solidFill>
              </a:rPr>
              <a:t/>
            </a:r>
            <a:br>
              <a:rPr lang="en-US" sz="3600" b="1" dirty="0">
                <a:solidFill>
                  <a:schemeClr val="accent1"/>
                </a:solidFill>
              </a:rPr>
            </a:br>
            <a:r>
              <a:rPr lang="en-US" sz="3600" b="1" dirty="0">
                <a:solidFill>
                  <a:schemeClr val="accent1"/>
                </a:solidFill>
              </a:rPr>
              <a:t/>
            </a:r>
            <a:br>
              <a:rPr lang="en-US" sz="3600" b="1" dirty="0">
                <a:solidFill>
                  <a:schemeClr val="accent1"/>
                </a:solidFill>
              </a:rPr>
            </a:br>
            <a:r>
              <a:rPr lang="en-US" sz="4400" b="1" dirty="0">
                <a:solidFill>
                  <a:srgbClr val="0070C0"/>
                </a:solidFill>
              </a:rPr>
              <a:t>Octavo grado</a:t>
            </a:r>
            <a:r>
              <a:rPr lang="en-US" sz="3600" b="1" dirty="0">
                <a:solidFill>
                  <a:srgbClr val="0070C0"/>
                </a:solidFill>
              </a:rPr>
              <a:t/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chemeClr val="accent1"/>
                </a:solidFill>
              </a:rPr>
              <a:t/>
            </a:r>
            <a:br>
              <a:rPr lang="en-US" sz="3600" b="1" dirty="0">
                <a:solidFill>
                  <a:schemeClr val="accent1"/>
                </a:solidFill>
              </a:rPr>
            </a:br>
            <a:r>
              <a:rPr lang="es-ES" sz="3600" b="1" dirty="0">
                <a:solidFill>
                  <a:schemeClr val="accent1"/>
                </a:solidFill>
              </a:rPr>
              <a:t>Información</a:t>
            </a:r>
            <a:r>
              <a:rPr lang="en-US" sz="3600" b="1" dirty="0">
                <a:solidFill>
                  <a:schemeClr val="accent1"/>
                </a:solidFill>
              </a:rPr>
              <a:t/>
            </a:r>
            <a:br>
              <a:rPr lang="en-US" sz="3600" b="1" dirty="0">
                <a:solidFill>
                  <a:schemeClr val="accent1"/>
                </a:solidFill>
              </a:rPr>
            </a:br>
            <a:r>
              <a:rPr lang="en-US" sz="3600" b="1" dirty="0">
                <a:solidFill>
                  <a:schemeClr val="accent1"/>
                </a:solidFill>
              </a:rPr>
              <a:t>acerca de la </a:t>
            </a:r>
            <a:r>
              <a:rPr lang="es-ES" sz="3600" b="1" dirty="0">
                <a:solidFill>
                  <a:schemeClr val="accent1"/>
                </a:solidFill>
              </a:rPr>
              <a:t>transición</a:t>
            </a:r>
            <a:r>
              <a:rPr lang="en-US" sz="3600" b="1" dirty="0">
                <a:solidFill>
                  <a:schemeClr val="accent1"/>
                </a:solidFill>
              </a:rPr>
              <a:t/>
            </a:r>
            <a:br>
              <a:rPr lang="en-US" sz="3600" b="1" dirty="0">
                <a:solidFill>
                  <a:schemeClr val="accent1"/>
                </a:solidFill>
              </a:rPr>
            </a:br>
            <a:r>
              <a:rPr lang="en-US" sz="3600" b="1" dirty="0">
                <a:solidFill>
                  <a:schemeClr val="accent1"/>
                </a:solidFill>
              </a:rPr>
              <a:t>a la</a:t>
            </a:r>
            <a:br>
              <a:rPr lang="en-US" sz="3600" b="1" dirty="0">
                <a:solidFill>
                  <a:schemeClr val="accent1"/>
                </a:solidFill>
              </a:rPr>
            </a:br>
            <a:r>
              <a:rPr lang="en-US" sz="3600" b="1" dirty="0">
                <a:solidFill>
                  <a:schemeClr val="accent1"/>
                </a:solidFill>
              </a:rPr>
              <a:t>  Escuela Secundaria 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>
                <a:solidFill>
                  <a:srgbClr val="FF0000"/>
                </a:solidFill>
              </a:rPr>
              <a:t>Tema: programas acelerados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B2DB4B-2B60-4B25-9103-D592182D6D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86200"/>
            <a:ext cx="9144000" cy="13716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28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B039D-3941-4B69-A84E-E10F4592653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ED2D3-BCFA-48E1-B338-5430657B9CA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106386" y="1417411"/>
            <a:ext cx="8409214" cy="4351338"/>
          </a:xfrm>
        </p:spPr>
        <p:txBody>
          <a:bodyPr>
            <a:normAutofit/>
          </a:bodyPr>
          <a:lstStyle/>
          <a:p>
            <a:r>
              <a:rPr lang="en-US" sz="3200" dirty="0"/>
              <a:t>Bienvenidos al ciclo escolar 2017-2018. Me llamo Leanne Fortune. Soy la consejera del octavo grado. </a:t>
            </a:r>
          </a:p>
          <a:p>
            <a:endParaRPr lang="en-US" sz="3200" dirty="0"/>
          </a:p>
          <a:p>
            <a:pPr lvl="1"/>
            <a:r>
              <a:rPr lang="en-US" sz="3200" dirty="0"/>
              <a:t>Puede comunicarse directamente  conmigo al </a:t>
            </a:r>
            <a:r>
              <a:rPr lang="es-ES" sz="3200" dirty="0"/>
              <a:t>teléfono</a:t>
            </a:r>
            <a:endParaRPr lang="en-US" sz="3200" dirty="0"/>
          </a:p>
          <a:p>
            <a:r>
              <a:rPr lang="en-US" sz="3200" dirty="0"/>
              <a:t>     904-547-3847 o a mi </a:t>
            </a:r>
            <a:r>
              <a:rPr lang="es-ES" sz="3200" dirty="0"/>
              <a:t>dirección</a:t>
            </a:r>
            <a:r>
              <a:rPr lang="en-US" sz="3600" dirty="0"/>
              <a:t>		 		</a:t>
            </a:r>
            <a:r>
              <a:rPr lang="en-US" sz="3600" dirty="0">
                <a:solidFill>
                  <a:schemeClr val="accent1"/>
                </a:solidFill>
              </a:rPr>
              <a:t>leanne.fortune@stjohns.k12.fl.us</a:t>
            </a:r>
          </a:p>
        </p:txBody>
      </p:sp>
    </p:spTree>
    <p:extLst>
      <p:ext uri="{BB962C8B-B14F-4D97-AF65-F5344CB8AC3E}">
        <p14:creationId xmlns:p14="http://schemas.microsoft.com/office/powerpoint/2010/main" val="74866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299423" cy="70974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                Contactos: High School AICE &amp; IB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748701"/>
              </p:ext>
            </p:extLst>
          </p:nvPr>
        </p:nvGraphicFramePr>
        <p:xfrm>
          <a:off x="1398795" y="1319349"/>
          <a:ext cx="9204845" cy="53779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86158">
                  <a:extLst>
                    <a:ext uri="{9D8B030D-6E8A-4147-A177-3AD203B41FA5}">
                      <a16:colId xmlns:a16="http://schemas.microsoft.com/office/drawing/2014/main" val="1579558873"/>
                    </a:ext>
                  </a:extLst>
                </a:gridCol>
                <a:gridCol w="4618687">
                  <a:extLst>
                    <a:ext uri="{9D8B030D-6E8A-4147-A177-3AD203B41FA5}">
                      <a16:colId xmlns:a16="http://schemas.microsoft.com/office/drawing/2014/main" val="542315782"/>
                    </a:ext>
                  </a:extLst>
                </a:gridCol>
              </a:tblGrid>
              <a:tr h="32928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Katie Maltby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Program Specialist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St. Augustine High School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(904) 547-8538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Katie.Maltby@stjohns.k12.fl.us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86" marR="4718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Dena K. Bechtle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Cambridge AICE School Counselor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St. Augustine High School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3205 Varella Ave.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St. Augustine, FL  32084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Ph. 904-547-8533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AICE Website: </a:t>
                      </a:r>
                      <a:r>
                        <a:rPr lang="en-US" sz="1600" u="sng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http://www-sahs.stjohns.k12.fl.us/aice/</a:t>
                      </a: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SAHS Guidance Website: </a:t>
                      </a:r>
                      <a:r>
                        <a:rPr lang="en-US" sz="1600" u="sng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http://www-sahs.stjohns.k12.fl.us/guidance/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dena.bechtle@stjohns.k12.fl.us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86" marR="47186" marT="0" marB="0" anchor="ctr"/>
                </a:tc>
                <a:extLst>
                  <a:ext uri="{0D108BD9-81ED-4DB2-BD59-A6C34878D82A}">
                    <a16:rowId xmlns:a16="http://schemas.microsoft.com/office/drawing/2014/main" val="2698985762"/>
                  </a:ext>
                </a:extLst>
              </a:tr>
              <a:tr h="20850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Vicki Murphy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IB Coordinator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Pedro Menendez High School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904-547- 0564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Vicki.Murphy@stjohns.k12.fl.us</a:t>
                      </a: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</a:br>
                      <a:endParaRPr lang="en-US" sz="16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86" marR="47186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+mn-lt"/>
                        </a:rPr>
                        <a:t>Missy Kennedy, M.Ed.</a:t>
                      </a: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+mn-lt"/>
                        </a:rPr>
                        <a:t>IB Coordinator, Nease High School</a:t>
                      </a: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+mn-lt"/>
                        </a:rPr>
                        <a:t>10550 Ray Road, Ponte Vedra, FL 32081</a:t>
                      </a: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+mn-lt"/>
                        </a:rPr>
                        <a:t>(904) 547-8309</a:t>
                      </a: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+mn-lt"/>
                        </a:rPr>
                        <a:t>St. Johns County School District</a:t>
                      </a:r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Missy.kennedy@stjohns.k12.fl.us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  <a:p>
                      <a:r>
                        <a:rPr lang="en-US" sz="1800" u="sng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Missy.kennedy@stjohns.k12.fl.us </a:t>
                      </a:r>
                      <a:endParaRPr lang="en-US" sz="16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47186" marR="47186" marT="0" marB="0" anchor="ctr">
                    <a:solidFill>
                      <a:srgbClr val="5FCB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975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73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6884C-3097-453F-B344-51050B557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/>
              <a:t>He trabajado muy de cerca con la Señora Maltby quien es la especialista en carreras, así como con los coordinadores de los estudiantes matriculados en los programas de AICE y IB.  Ellos han trabajado en cada una de las escuelas por muchos años.</a:t>
            </a:r>
            <a:br>
              <a:rPr lang="es-ES" sz="3200" dirty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/>
              <a:t> Los coordinadores en las escuelas secundarias están listos y dispuestos a responder a sus preguntas.</a:t>
            </a:r>
            <a:br>
              <a:rPr lang="es-E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s-ES" sz="3200" dirty="0"/>
              <a:t>Si usted tiene preguntas relacionadas a la escuela secundaria, por favor comuníquese directamente con los coordinadores.</a:t>
            </a:r>
            <a:br>
              <a:rPr lang="es-E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s-ES" sz="3200" dirty="0"/>
              <a:t>Aquí les proporciono sus datos: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9386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9B14C-8B5B-4DD9-8D81-E62A90A8CFF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104775"/>
            <a:ext cx="4849813" cy="1325563"/>
          </a:xfrm>
        </p:spPr>
        <p:txBody>
          <a:bodyPr/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E620E-AEC5-4C1A-87CA-AC4AFF20575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387928" y="1335768"/>
            <a:ext cx="9225643" cy="4351338"/>
          </a:xfrm>
        </p:spPr>
        <p:txBody>
          <a:bodyPr>
            <a:normAutofit fontScale="92500"/>
          </a:bodyPr>
          <a:lstStyle/>
          <a:p>
            <a:r>
              <a:rPr lang="es-ES" dirty="0"/>
              <a:t>La primera fuente de comunicación para las familas </a:t>
            </a:r>
            <a:endParaRPr lang="en-US" dirty="0"/>
          </a:p>
          <a:p>
            <a:r>
              <a:rPr lang="es-ES" dirty="0"/>
              <a:t>del octavo grado es la página de Sebastian Middle School:</a:t>
            </a:r>
            <a:endParaRPr lang="en-US" dirty="0"/>
          </a:p>
          <a:p>
            <a:r>
              <a:rPr lang="es-ES" dirty="0"/>
              <a:t>www-sms.stjohns.k12.f.us. </a:t>
            </a:r>
          </a:p>
          <a:p>
            <a:r>
              <a:rPr lang="es-ES" dirty="0"/>
              <a:t>La pestaña “</a:t>
            </a:r>
            <a:r>
              <a:rPr lang="es-ES" b="1" dirty="0"/>
              <a:t>Información importante para el octavo grado</a:t>
            </a:r>
            <a:r>
              <a:rPr lang="es-ES" dirty="0"/>
              <a:t>  lo llevará a los enlaces de vídeos sobre:</a:t>
            </a:r>
            <a:endParaRPr lang="en-US" dirty="0"/>
          </a:p>
          <a:p>
            <a:r>
              <a:rPr lang="es-ES" dirty="0"/>
              <a:t>las academias, preguntas más frecuentes para estudiantes del octavo grado, así como otras fechas importantes para estos estudiantes.</a:t>
            </a:r>
            <a:endParaRPr lang="en-US" dirty="0"/>
          </a:p>
          <a:p>
            <a:r>
              <a:rPr lang="es-ES" dirty="0"/>
              <a:t>Si usted no tiene acceso al internet, llámeme al 547-3847 para proporcionarle una copia de la información que necesite.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77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F9F08-47F2-474B-9664-FAB75126A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297C0-8FF3-4A66-994F-F09DFEAF8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1857"/>
            <a:ext cx="10515600" cy="4351338"/>
          </a:xfrm>
        </p:spPr>
        <p:txBody>
          <a:bodyPr>
            <a:normAutofit lnSpcReduction="10000"/>
          </a:bodyPr>
          <a:lstStyle/>
          <a:p>
            <a:pPr marL="1371600" lvl="3" indent="0">
              <a:buNone/>
            </a:pPr>
            <a:r>
              <a:rPr lang="es-ES" sz="3200" b="1" dirty="0"/>
              <a:t>		Fechas para recordar</a:t>
            </a:r>
            <a:endParaRPr lang="en-US" sz="3200" b="1" dirty="0"/>
          </a:p>
          <a:p>
            <a:r>
              <a:rPr lang="en-US" dirty="0"/>
              <a:t>11 de enero: Middle School Blitz con </a:t>
            </a:r>
            <a:r>
              <a:rPr lang="es-ES" dirty="0"/>
              <a:t>líderes de las academias</a:t>
            </a:r>
            <a:endParaRPr lang="en-US" dirty="0"/>
          </a:p>
          <a:p>
            <a:r>
              <a:rPr lang="en-US" dirty="0"/>
              <a:t>18 de enero: High School Showcase. </a:t>
            </a:r>
            <a:r>
              <a:rPr lang="es-ES" dirty="0"/>
              <a:t>Apertura para la solicitud en línea para las academias de la Escuela Secundaria.</a:t>
            </a:r>
            <a:endParaRPr lang="en-US" dirty="0"/>
          </a:p>
          <a:p>
            <a:r>
              <a:rPr lang="es-ES" dirty="0"/>
              <a:t>23 de enero: Noche de las Academias en Saint Augustine High School</a:t>
            </a:r>
            <a:endParaRPr lang="en-US" dirty="0"/>
          </a:p>
          <a:p>
            <a:r>
              <a:rPr lang="es-ES" dirty="0"/>
              <a:t>29 de enero: audiciones para SJCCA </a:t>
            </a:r>
            <a:endParaRPr lang="en-US" dirty="0"/>
          </a:p>
          <a:p>
            <a:r>
              <a:rPr lang="es-ES" dirty="0"/>
              <a:t>8 de febrero: fecha límite para la solicitud de entrada a las academias</a:t>
            </a:r>
            <a:endParaRPr lang="en-US" dirty="0"/>
          </a:p>
          <a:p>
            <a:r>
              <a:rPr lang="es-ES" dirty="0"/>
              <a:t>En la primavera (la fecha no se ha fijado): Citas individuales para la inscripción  a la Escuela Secundaria.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57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20691-39D8-40D2-8B4A-888210CB78C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469570" y="1320800"/>
            <a:ext cx="9046029" cy="4351338"/>
          </a:xfrm>
        </p:spPr>
        <p:txBody>
          <a:bodyPr/>
          <a:lstStyle/>
          <a:p>
            <a:endParaRPr lang="es-ES" sz="3200" dirty="0"/>
          </a:p>
          <a:p>
            <a:r>
              <a:rPr lang="es-ES" sz="3200" dirty="0"/>
              <a:t>En el sitio de </a:t>
            </a:r>
            <a:r>
              <a:rPr lang="es-ES" sz="3200" dirty="0" smtClean="0"/>
              <a:t>Sebastian </a:t>
            </a:r>
            <a:r>
              <a:rPr lang="es-ES" sz="3200" dirty="0"/>
              <a:t>Middle School se publicarán más fechas para la noche de las academias y  detalles específicos de cómo meter la solicitud a través de HAC para 2018/2019</a:t>
            </a:r>
            <a:endParaRPr lang="en-US" sz="3200" dirty="0"/>
          </a:p>
          <a:p>
            <a:r>
              <a:rPr lang="es-ES" sz="3200" dirty="0"/>
              <a:t>En del sitio de SMS puede ver las instrucciones que se publicaron el año pasado.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59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0C40D-2DAE-4F08-8336-1BC3F8C06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E6755-3A82-4229-B0CA-DBED74127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5657"/>
            <a:ext cx="10515600" cy="42032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endParaRPr lang="es-ES" sz="3200" dirty="0"/>
          </a:p>
          <a:p>
            <a:r>
              <a:rPr lang="es-ES" sz="3200" dirty="0"/>
              <a:t>Por favor visite la página de Sebastian Middle School:</a:t>
            </a:r>
            <a:endParaRPr lang="en-US" sz="3200" dirty="0"/>
          </a:p>
          <a:p>
            <a:r>
              <a:rPr lang="es-ES" sz="3200" dirty="0">
                <a:solidFill>
                  <a:schemeClr val="accent1"/>
                </a:solidFill>
              </a:rPr>
              <a:t>www-sms.stjohns.k12.fl.us  </a:t>
            </a:r>
            <a:r>
              <a:rPr lang="es-ES" sz="3200" dirty="0"/>
              <a:t>y elija</a:t>
            </a:r>
            <a:endParaRPr lang="en-US" sz="3200" dirty="0"/>
          </a:p>
          <a:p>
            <a:r>
              <a:rPr lang="es-ES" sz="3200" dirty="0"/>
              <a:t>Consejeros para 2017-2018: </a:t>
            </a:r>
          </a:p>
          <a:p>
            <a:r>
              <a:rPr lang="es-ES" sz="3200" dirty="0"/>
              <a:t>A) Certificado Internacional de Educación Avanzada (AICE)    </a:t>
            </a:r>
          </a:p>
          <a:p>
            <a:r>
              <a:rPr lang="es-ES" sz="3200" dirty="0"/>
              <a:t> B) Información para el  Programa de Bachillerato Internacional (IB)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3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286</Words>
  <Application>Microsoft Office PowerPoint</Application>
  <PresentationFormat>Widescreen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      Octavo grado  Información acerca de la transición a la   Escuela Secundaria    Tema: programas acelerados</vt:lpstr>
      <vt:lpstr> </vt:lpstr>
      <vt:lpstr>                 Contactos: High School AICE &amp; IB</vt:lpstr>
      <vt:lpstr>            He trabajado muy de cerca con la Señora Maltby quien es la especialista en carreras, así como con los coordinadores de los estudiantes matriculados en los programas de AICE y IB.  Ellos han trabajado en cada una de las escuelas por muchos años.   Los coordinadores en las escuelas secundarias están listos y dispuestos a responder a sus preguntas.  Si usted tiene preguntas relacionadas a la escuela secundaria, por favor comuníquese directamente con los coordinadores.  Aquí les proporciono sus datos: </vt:lpstr>
      <vt:lpstr>     </vt:lpstr>
      <vt:lpstr> </vt:lpstr>
      <vt:lpstr>PowerPoint Presentation</vt:lpstr>
      <vt:lpstr>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Octavo grado Informacion acerca de la transicion a  la Escuela Secundaria   Tema: programas acelerados</dc:title>
  <dc:creator>Rosa Maria</dc:creator>
  <cp:lastModifiedBy>Patricia Conrad</cp:lastModifiedBy>
  <cp:revision>12</cp:revision>
  <dcterms:created xsi:type="dcterms:W3CDTF">2017-10-16T23:51:57Z</dcterms:created>
  <dcterms:modified xsi:type="dcterms:W3CDTF">2019-04-03T12:22:42Z</dcterms:modified>
</cp:coreProperties>
</file>